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5.xml" ContentType="application/inkml+xml"/>
  <Override PartName="/ppt/notesSlides/notesSlide32.xml" ContentType="application/vnd.openxmlformats-officedocument.presentationml.notesSlide+xml"/>
  <Override PartName="/ppt/ink/ink6.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7.xml" ContentType="application/inkml+xml"/>
  <Override PartName="/ppt/ink/ink8.xml" ContentType="application/inkml+xml"/>
  <Override PartName="/ppt/notesSlides/notesSlide38.xml" ContentType="application/vnd.openxmlformats-officedocument.presentationml.notesSlide+xml"/>
  <Override PartName="/ppt/ink/ink9.xml" ContentType="application/inkml+xml"/>
  <Override PartName="/ppt/notesSlides/notesSlide39.xml" ContentType="application/vnd.openxmlformats-officedocument.presentationml.notesSlide+xml"/>
  <Override PartName="/ppt/ink/ink10.xml" ContentType="application/inkml+xml"/>
  <Override PartName="/ppt/notesSlides/notesSlide40.xml" ContentType="application/vnd.openxmlformats-officedocument.presentationml.notesSlide+xml"/>
  <Override PartName="/ppt/ink/ink11.xml" ContentType="application/inkml+xml"/>
  <Override PartName="/ppt/notesSlides/notesSlide41.xml" ContentType="application/vnd.openxmlformats-officedocument.presentationml.notesSlide+xml"/>
  <Override PartName="/ppt/ink/ink12.xml" ContentType="application/inkml+xml"/>
  <Override PartName="/ppt/notesSlides/notesSlide42.xml" ContentType="application/vnd.openxmlformats-officedocument.presentationml.notesSlide+xml"/>
  <Override PartName="/ppt/ink/ink13.xml" ContentType="application/inkml+xml"/>
  <Override PartName="/ppt/notesSlides/notesSlide43.xml" ContentType="application/vnd.openxmlformats-officedocument.presentationml.notesSlide+xml"/>
  <Override PartName="/ppt/ink/ink14.xml" ContentType="application/inkml+xml"/>
  <Override PartName="/ppt/notesSlides/notesSlide44.xml" ContentType="application/vnd.openxmlformats-officedocument.presentationml.notesSlide+xml"/>
  <Override PartName="/ppt/ink/ink15.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6.xml" ContentType="application/inkml+xml"/>
  <Override PartName="/ppt/notesSlides/notesSlide47.xml" ContentType="application/vnd.openxmlformats-officedocument.presentationml.notesSlide+xml"/>
  <Override PartName="/ppt/ink/ink17.xml" ContentType="application/inkml+xml"/>
  <Override PartName="/ppt/notesSlides/notesSlide48.xml" ContentType="application/vnd.openxmlformats-officedocument.presentationml.notesSlide+xml"/>
  <Override PartName="/ppt/ink/ink18.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78"/>
  </p:notesMasterIdLst>
  <p:sldIdLst>
    <p:sldId id="311" r:id="rId2"/>
    <p:sldId id="257" r:id="rId3"/>
    <p:sldId id="306" r:id="rId4"/>
    <p:sldId id="337" r:id="rId5"/>
    <p:sldId id="258" r:id="rId6"/>
    <p:sldId id="259" r:id="rId7"/>
    <p:sldId id="329" r:id="rId8"/>
    <p:sldId id="344" r:id="rId9"/>
    <p:sldId id="345" r:id="rId10"/>
    <p:sldId id="320" r:id="rId11"/>
    <p:sldId id="338" r:id="rId12"/>
    <p:sldId id="314" r:id="rId13"/>
    <p:sldId id="260" r:id="rId14"/>
    <p:sldId id="261" r:id="rId15"/>
    <p:sldId id="262" r:id="rId16"/>
    <p:sldId id="263" r:id="rId17"/>
    <p:sldId id="264" r:id="rId18"/>
    <p:sldId id="339" r:id="rId19"/>
    <p:sldId id="265" r:id="rId20"/>
    <p:sldId id="330" r:id="rId21"/>
    <p:sldId id="340" r:id="rId22"/>
    <p:sldId id="266" r:id="rId23"/>
    <p:sldId id="267" r:id="rId24"/>
    <p:sldId id="269" r:id="rId25"/>
    <p:sldId id="268" r:id="rId26"/>
    <p:sldId id="325" r:id="rId27"/>
    <p:sldId id="270" r:id="rId28"/>
    <p:sldId id="326" r:id="rId29"/>
    <p:sldId id="271" r:id="rId30"/>
    <p:sldId id="272" r:id="rId31"/>
    <p:sldId id="273" r:id="rId32"/>
    <p:sldId id="328" r:id="rId33"/>
    <p:sldId id="274" r:id="rId34"/>
    <p:sldId id="334" r:id="rId35"/>
    <p:sldId id="335" r:id="rId36"/>
    <p:sldId id="336" r:id="rId37"/>
    <p:sldId id="327" r:id="rId38"/>
    <p:sldId id="331" r:id="rId39"/>
    <p:sldId id="275" r:id="rId40"/>
    <p:sldId id="276" r:id="rId41"/>
    <p:sldId id="277" r:id="rId42"/>
    <p:sldId id="278" r:id="rId43"/>
    <p:sldId id="279" r:id="rId44"/>
    <p:sldId id="280" r:id="rId45"/>
    <p:sldId id="281" r:id="rId46"/>
    <p:sldId id="321" r:id="rId47"/>
    <p:sldId id="341" r:id="rId48"/>
    <p:sldId id="282" r:id="rId49"/>
    <p:sldId id="283" r:id="rId50"/>
    <p:sldId id="284" r:id="rId51"/>
    <p:sldId id="286" r:id="rId52"/>
    <p:sldId id="342" r:id="rId53"/>
    <p:sldId id="287" r:id="rId54"/>
    <p:sldId id="289" r:id="rId55"/>
    <p:sldId id="290" r:id="rId56"/>
    <p:sldId id="291" r:id="rId57"/>
    <p:sldId id="292" r:id="rId58"/>
    <p:sldId id="343"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8" r:id="rId73"/>
    <p:sldId id="309" r:id="rId74"/>
    <p:sldId id="310" r:id="rId75"/>
    <p:sldId id="346" r:id="rId76"/>
    <p:sldId id="313" r:id="rId7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06" userDrawn="1">
          <p15:clr>
            <a:srgbClr val="A4A3A4"/>
          </p15:clr>
        </p15:guide>
        <p15:guide id="2" pos="7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0000"/>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76624" autoAdjust="0"/>
  </p:normalViewPr>
  <p:slideViewPr>
    <p:cSldViewPr snapToGrid="0">
      <p:cViewPr varScale="1">
        <p:scale>
          <a:sx n="91" d="100"/>
          <a:sy n="91" d="100"/>
        </p:scale>
        <p:origin x="48" y="168"/>
      </p:cViewPr>
      <p:guideLst>
        <p:guide orient="horz" pos="806"/>
        <p:guide pos="7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3:57:47.14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0,'0'0,"24"0,1 0,-25 0,50 0,24 0,-24 0,49 0,25 0,-25 0,50 0,-25 0,-25 0,50 0,-25 0,-49 0,49 0,-25 0,-25 0,1 0,-1 0,-24 0,49 0,-25 0,1 0,-1 0,1 0,-1 0,0 0,1 0,-1 0,25 0,-24 0,-50 0,24 0,-24 0,0 0,-25 0,0 0,25 0,-25 0,24 0,-24 0,25 0,0 0,-25 0,25 0</inkml:trace>
  <inkml:trace contextRef="#ctx0" brushRef="#br0" timeOffset="1375">3646 1423,'25'0,"-1"0,1 0,50 0,-1 0,25 0,-24 0,-26 0,26 0,24 0,50 0,-50 0,25 0,50 0,-26 0,-24 0,-24 0,-26 0,-24 0,-1 0,-49 0,25 0,-25-24,25 24,0-23</inkml:trace>
</inkml:ink>
</file>

<file path=ppt/ink/ink10.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31:10.674"/>
    </inkml:context>
    <inkml:brush xml:id="br0">
      <inkml:brushProperty name="width" value="0.05292" units="cm"/>
      <inkml:brushProperty name="height" value="0.05292" units="cm"/>
      <inkml:brushProperty name="color" value="#FF0000"/>
    </inkml:brush>
  </inkml:definitions>
  <inkml:trace contextRef="#ctx0" brushRef="#br0">10014 6325 0,'37'0'219,"-12"0"-219,-13 0 16,25 0-16,0 0 15,1 0-15,24 0 0,-25 0 16,25 0 0,-13 0-16,38 0 0,-1 0 15,174 0 1,-161 0-16,99 0 31,-24 0 16,-162 0-47,-12 37 16,25-37 15,-13 0 0,25 0 47,25-37-62,310 37 0,-311 0-1,26 0-15,-25-25 16,74 25-16,-49-25 15,-50 25-15,149-24 16,-125 24-16,26-13 16,0 13-16,-50 0 15,0 0 1</inkml:trace>
  <inkml:trace contextRef="#ctx0" brushRef="#br0" timeOffset="5362.13">8962 7303 0,'62'0'219,"123"24"-219,150 14 15,-212-14-15,-61 1 16,186 12 0,-186-37-16,37 25 15,173-25 1,-136 25-16,-49-25 16,-25 0-16,37 24 15,0 1-15,-37-25 16,321 37 15,75 38 0,-309-26 1,-112-49-32,0 13 0,-24-13 15,11 0-15,13 0 16,-24 0-16,-1 0 15</inkml:trace>
  <inkml:trace contextRef="#ctx0" brushRef="#br0" timeOffset="19259.76">9519 8256 0,'12'0'219,"62"0"-219,-36 0 16,-1 0-16,25 0 15,-25 0-15,0 0 0,0 0 16,25 0-16,-25 12 15,37-12-15,-12 0 16,25 25-16,37-25 0,136 0 31,-100 0 16,-122 0-47,-26 0 0,99-25 31,-73 25-15,48 0 0,-49 0-16,38 0 15,73 0 1,-61 0-16,37 0 16,-63 0-16,14 0 15,-38 0-15,62 0 16,-62 0-1,0 0-15,-24 0 16,61 0-16,-49 0 16,-13 0-16</inkml:trace>
  <inkml:trace contextRef="#ctx0" brushRef="#br0" timeOffset="26902.29">13183 8627 0,'62'0'188,"0"0"-188,12 0 15,-12 0-15,0 0 16,-25 0-16,49 0 15,-24 0-15,25 0 0,12 0 16,12 0-16,149 13 31,-25-1 1,13-12 14,61-25-14,-247 25-32,99 0 15,-99 0-15,12 0 16,100-25 0,61 25-1,186 0 1,-248 0-1,-24 0 1,-50-24-16,-13 24 16,-24 0-16,186-25 15,-186 0-15,37 25 16,-62 0 0,-12 0-16,-13 0 31,-12-12 63</inkml:trace>
  <inkml:trace contextRef="#ctx0" brushRef="#br0" timeOffset="34018.26">5508 7538 0,'0'12'297,"0"13"-297,0-13 16,0 1-1,0 12 1,0-13-16,0 0 16,0 13-16,37 62 47,-37-75-47,38 99 31,-38-98-31,0 12 15,0-13 1,12 0 15,13-12-31,-25 25 32,12-25-32,0 25 15,13-25 1,-12 25-16,-1-13 0,13 13 15,12-13 1,25 38 15,-25-26-31,-12-24 16,-13 13-16,38 12 16,-26-25-16,13 0 15,-24 12-15,-1 0 16,25-12-16,0 0 15,13 25 1,-38-25-16,25 12 16,-24-12-16,-1 0 15,13 0-15,24 0 16,-36 0-16,24 0 16,0 0-1,0 0-15,-24 0 16,11 0-16,26-12 31,-38 12-15,-12-25-1,0 13 1,0-13 0,0-24-16,0 36 15,0-11-15,0 11 16,0-24-16,0 25 15,0-26-15,0 1 0,0-25 16,0 25-16,0 0 16,0-62-16,0 37 15,0 0-15,0-37 16,0 50 0,-12 24 15,-13 25 0,25-12-31,-12 12 16,-1 0-1,-11 0 1,11-13-16,-11-11 16,-26 11-1,-12-12-15,25-12 0,-50 37 16,-49-49-1,-37 24 1,111 25-16,-37 0 16,49 0-16,13 0 15,-25 12 1,38 1 0,11-13-1,13 25 32,0-13 0,25-12-31</inkml:trace>
  <inkml:trace contextRef="#ctx0" brushRef="#br0" timeOffset="-171272.85">3243 14519 0,'37'0'140,"25"0"-140,25 0 16,-25 0-16,37 0 0,49 0 16,13 0-16,0 0 0,0 0 15,-37 0-15,-38 0 16,26 0-16,12 0 15,86 0-15,25 0 16,359 0 0,112 50 15,-558-50-15,211 99 15,-272-75-31,49-11 15,-49-13 1,-1 0-16,88 0 16,-50 0-16,-38 0 15,1 0-15,0 0 16,12-13-16,49 1 16,75-37-1,123-26 1,-135-24-1,519-198 1,-556 248 0,-14 24-16,14-12 15,61-25-15,173 62 16,-197 0 0,-87 0-1,358-25 16,-358 25-31,12-25 0,149 25 16,-161-24 0,0-1-16,36 25 15,51-25-15,-50-12 0,12 12 16,25 25-16,-74-25 16,99 1-16,-99-1 15,222 0 16,-259 25-31,123 0 16,-173 13 0,50-13-1,-75 12-15,1-12 0,11 0 16,-11 0 0,-13-25 46,-25 25-46,25-12-16</inkml:trace>
</inkml:ink>
</file>

<file path=ppt/ink/ink11.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38:43.913"/>
    </inkml:context>
    <inkml:brush xml:id="br0">
      <inkml:brushProperty name="width" value="0.05292" units="cm"/>
      <inkml:brushProperty name="height" value="0.05292" units="cm"/>
      <inkml:brushProperty name="color" value="#FF0000"/>
    </inkml:brush>
  </inkml:definitions>
  <inkml:trace contextRef="#ctx0" brushRef="#br0">5087 7662 0,'75'0'172,"36"0"-172,100-37 15,-13 12-15,-38 25 16,1 0-16,-62-25 16,-12 25-16,-25 0 15,0 0-15,37-25 0,-12 25 16,-1 0-16,1 0 16,160 0-1,13 0 16,-223 0-15,25 0-16,25-12 16,-25 12-16,247-50 31,-160 38-15,-87-13-1,-13 25-15,13-25 0,37 1 31,25 24-31,-13 0 16,-49 0 0,173 0-16,-74 0 15,25 0 1,-124-25-16,0 25 16,0 0-16,0 0 0,-25 0 15,25 0-15,12 12 16,136 38-1,-24-25 1,-13-13 0,-136-12-1,25 0-15,-25 0 16,63 0 0,-63 25-16,12-1 0,-12-24 15,0 13-15,25 12 16,25-25-16,12 24 15,25-24-15,12 50 16,-74-50-16,-25 0 16,0 37-1,-12-25 1,0-12 0,-25 13-16,12-13 15,62 25 1,1-13-1,48 13 1,-73-25 0,-75-62 109,13 37-110</inkml:trace>
  <inkml:trace contextRef="#ctx0" brushRef="#br0" timeOffset="7026.13">6783 8528 0,'25'0'219,"37"0"-219,0 0 15,0 0-15,210 25 16,-185 0-1,-25-25-15,12 0 0,-12 0 16,-25 0-16,25 0 16,0 0-16,-1 0 15,212 0 1,-149-13-16,259-11 31,-321-1-31,173-37 31,-197 62-15,556 0 15,-508 0-31,13 0 16,50 0 0,-87 0-16,12 0 15,-12 0-15,25 0 16,-1 0-16,1 0 0,0 0 15,49 0 1,-74-25-16,-1 25 0,-23 0 16,98-25-1,-99 25-15,87 0 16,-38 0 0,38 13-16,74 24 15,223 12 1,-322-24-16,-37-12 15,62 36 1,-25-24-16,-13 0 0,-11-13 16,36 13-1,236-1 1,-137-24 0,-86-12-1,-25 12-15,-12 0 16,24 0-16,50 0 0,-37 0 15,61 0 1,-123 0-16,0 0 16,173 0-1,13 0 17,-211 0-32,25 0 0,0 0 15,12 0 1,37 0-1,-49 0-15,37-37 16,-37 37-16,37-25 16,25 25-16,0-25 15,111 25-15,-37 0 16,-74 0-16,86 0 16,-111 0-16,-12 0 15,123 0 1,-123 0-16,24 0 0,-24 0 15,37-24 1,-124 11 47</inkml:trace>
  <inkml:trace contextRef="#ctx0" brushRef="#br0" timeOffset="65439.69">11091 12576 0,'-136'0'172,"12"12"-157,-12 13-15,74-25 16,0 37-16,-136 13 31,136-50-31,-111 0 31,111 0-31,-223 0 32,-359-87-1,273 25-15,111-37-1,-25 0 1,112 62 15,99 12-31,37 13 16,0 12-1,12 0 1,0 0-16,13 0 16,-25 0-16,-1-25 15,-11 0-15,12 25 0,-25-25 16,0 13-16,-25 12 15,13 0-15,12 0 0,0 0 16,0 0-16,25 0 16,0 0-16,-37 0 15,24 25-15,38-25 16,0 0-16,-50 37 16,49-37-1,-98 25 1,61-13-1,13-12-15,-49 25 16,49-25 0,12 0-16,-12 12 0,0-12 15,-1 25-15,1-13 16,-49 63 0,-1 11-1,50-24-15,-198 124 16,160-112-1,-48 50 1,98-87 0,25 0-16,-13-12 0,-11 12 15,24 0-15,0 37 16,0-24 0,0 24-1,0-24-15,0-1 16,0-36-16,0 24 15,0 0-15,0 0 16,0 0 0,0-24-1,-13 24-15,13 25 16,-24-25-16,24 0 0,-13-25 16,1 38-1,12 12 1,0-25-16,0 0 15,0 37-15,0-37 16,0-24-16,0 24 16,0 0-16,0 50 15,0-75-15,0 25 16,0 0-16,0 0 16,0-37-1,0-24 1</inkml:trace>
  <inkml:trace contextRef="#ctx0" brushRef="#br0" timeOffset="75717.2">5607 14841 0,'37'0'282,"13"25"-267,-13 0-15,0-1 16,37 13-16,-12 13 0,37 24 15,0-24-15,0 24 16,75-12 0,-38-13-16,-12-24 0,-25 0 0,111-25 31,805 25 16,-854-25-47,-74 24 0,-1-24 15,13 0 1,-12 0-16,0 0 0,36 0 16,88 0-16,-38 0 15,75-37 17,-124 37-32,49 0 15,-49 0 1,-13 0-16,-12 0 0,-12 0 15,-25 0-15,37 0 16,37-12 0,-99-13-16,124-24 15,210-1 1,-136 13 0,-24 12-16,-50 25 15,-38 0-15,1 0 0,161 13 16,74-26-1,-235 13 1,37 0-16,-99-25 16,-1 1-16,113-13 31,-51-13-15,-48 50-16,11-25 0,-48 13 15,-1 12-15,0 0 16</inkml:trace>
</inkml:ink>
</file>

<file path=ppt/ink/ink12.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40:37.264"/>
    </inkml:context>
    <inkml:brush xml:id="br0">
      <inkml:brushProperty name="width" value="0.05292" units="cm"/>
      <inkml:brushProperty name="height" value="0.05292" units="cm"/>
      <inkml:brushProperty name="color" value="#FF0000"/>
    </inkml:brush>
  </inkml:definitions>
  <inkml:trace contextRef="#ctx0" brushRef="#br0">10323 5458 0,'62'0'204,"37"0"-189,-62 0-15,87 0 16,-87 0-1,25 0-15,0 0 16,-25 0-16,25 0 0,12 0 16,186 0-1,-198 0 1,50 0 15,-88 0-15,-11 0 15,12 0-15,49 0-1,-37 0 1,74 0 0,-73 0-1,23-24-15,14 24 0,73-50 16,-24 50-16,-37-25 15,12 13-15,74-13 16,99-24 0,-86 24-1,148-25 17,-136 50-32,50 0 15,-162 0-15,38-24 0,0 24 16,284-25-1,-172 25-15,-75-37 16,12 12-16,13-25 16,-50 1-16,198-1 15,-136-11 1,62 36 0,-198 0-16,0 25 15,12 0-15,-49 0 16,-13 0-16,-12-12 109,-25 12-109,13 0 16,-13 0-1</inkml:trace>
  <inkml:trace contextRef="#ctx0" brushRef="#br0" timeOffset="37120.76">21464 8206 0,'-37'0'281,"-1"0"-266,26-24-15,-13 11 16,-12 13-16,25 0 16,-1 0-16,-11 0 15,11 0-15,1 0 16,12 25 78,-62 0-63,50-1-15,-1-11-16,-11-1 15,11 13-15,1-25 16,12 12-16,0 13 15,0-13 1,-25 1 0,25 12-1,-12-13 1,12 0-16,0 13 16,0-13 30,0 1-46,0 12 79,0-13-48,24-12 0,-11 0-15,-1 0-1,13 0 1,-25 25 0,25-13-1,-1 1 16,-11 11-31,12-24 16,-25 13-16,12-13 16,-12 12-1,37-12 1,-37 25 0,12-13-1,1-12 32,-13 13-31,25 11-1,-13-24-15,0 37 16,13-37-16,-25 13 16,50 36 15,-38-36-16,-12 11-15,25-24 47,-13 0-31,0-12 46,13 0-30,-25-1-1,0-11-15,13 11-1,-13 1 16,0-13 1</inkml:trace>
</inkml:ink>
</file>

<file path=ppt/ink/ink13.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42:18.702"/>
    </inkml:context>
    <inkml:brush xml:id="br0">
      <inkml:brushProperty name="width" value="0.05292" units="cm"/>
      <inkml:brushProperty name="height" value="0.05292" units="cm"/>
      <inkml:brushProperty name="color" value="#FF0000"/>
    </inkml:brush>
  </inkml:definitions>
  <inkml:trace contextRef="#ctx0" brushRef="#br0">4134 5557 0,'37'0'203,"1"0"-203,61 0 15,-38 0 1,1 0-16,25 0 16,12 0-16,-12 13 0,-25 12 15,-1-25-15,162 24 31,235 38 1,-334-62-32,198 25 31,-211 0-15,236-25-1,-100 0 1,26-37-1,-187 37 1,-24-13 0,13-12-16,73 25 15,-61 13-15,12 12 16,-13-13-16,1 13 0,-13-25 16,75 49-1,-87-24-15,74-13 16,-74-12-1,0 0-15,-25 0 0,37 25 16,-12-25-16,-25 0 16,50 0-16,37 25 15,-38-25-15,100 0 16,-99 0 0,-13 25-16,74-13 15,-61-12-15,12 25 16,12-25-16,112 24 15,-99-24 1,124 25 0,-125-25-16,-36 25 15,0-25-15,36 0 0,162 0 16,-161 0 0,0 0-16,297 49 31,-335-49-31,162 38 15,-87-38-15,-38 0 16,1 0-16,37 0 0,-37 0 16,-13 0-16,75 0 15,123 0 1,100 0 0,-161-25-1,86 25 1,-12-25 15,-149 0-31,223 1 16,-297-1-1,62 25-15,0 0 0,86-25 32,-73 0-32,36 25 15,-123 0-15,-25 0 0,24-24 16,50 24-1,75 0 1,-100 0 15,-74 0-31,-12 0 32,-37 0 77,12-13-93,-13 13-16,13-25 15</inkml:trace>
  <inkml:trace contextRef="#ctx0" brushRef="#br0" timeOffset="156422.27">4407 11103 0,'24'0'219,"38"0"-219,0 0 0,-25 0 16,25 0-16,0 0 15,25 0-15,37 0 16,74 37-16,-25-12 16,-49-25-16,-1 0 0,1 0 15,136 0 1,-99 0-16,371-13 31,-12-36 16,-124 49-31,-185 0-1,-125 12 1,1-12-16,12 0 0,25 25 16,470-25-1,-433 0 1,-37 0-16,111-12 15,421-50 17,-458 62-32,-37-25 0,-25-12 15,-49 37-15,197-25 16,-86 0-16,211 25 16,-298 0-1,13 0-15,285 13 31,110 49-31,-11-25 32,-421-37-17,346 0 1,-334 0-16,-12-13 16,-1 13-16,1-24 15,-50 24-15,37 0 0,-12 0 16,37 0-1,-37 0-15,25-25 16,98 25 0,-98 0-16,0-25 15,-50 25-15,25 0 0,12 0 16,-37 0-16,0 0 16,0 0-16,75 0 15,-38 0 1,-24 0-1,24 12 17,-49-12-32,-25 13 0,-13-13 93</inkml:trace>
</inkml:ink>
</file>

<file path=ppt/ink/ink14.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47:27.599"/>
    </inkml:context>
    <inkml:brush xml:id="br0">
      <inkml:brushProperty name="width" value="0.05292" units="cm"/>
      <inkml:brushProperty name="height" value="0.05292" units="cm"/>
      <inkml:brushProperty name="color" value="#FF0000"/>
    </inkml:brush>
  </inkml:definitions>
  <inkml:trace contextRef="#ctx0" brushRef="#br0">2773 6882 0,'37'0'172,"260"0"-156,-136 0-1,74 0 1,-136 0-16,-12 0 0,-1 25 16,1-1-16,37-24 15,37 0-15,86 25 0,-49 12 16,-24-37-16,36 37 31,458-37 16,-581 0-47,185 0 16,-210 0-16,211 0 31,-162 0-31,174 0 15,-161 0-15,-63 0 16,26 0-16,49 0 16,-99 0-1,50 0-15,86 0 16,-49-12 0,161-13-16,-186 0 15,25 13 1,12-37-1,-37 49 1,-37-25-16,99-12 16,61-13-1,-135 25-15,12 1 16,25-1 0,-62 0-16,12 13 15,-37 12-15,0 0 0,0 0 16,1-25-16,-1 25 15,0 0-15,12-25 0,26 25 16,24-12 0,12-13-1,-49 25 1,-37 0 15,-25-12 63,0-13-78,0 13-16,-25-13 0,13 25 15</inkml:trace>
  <inkml:trace contextRef="#ctx0" brushRef="#br0" timeOffset="49180.53">3107 9098 0,'111'12'172,"13"13"-156,-25-1-16,-12 1 15,12 0-15,-37-13 16,24 13-16,-61-13 15,124-12-15,-50 50 16,24-50-16,14 37 0,-76-37 16,26 12-16,37 13 15,-50-25-15,174 50 47,-149-38-47,544-12 31,-234 0 1,-174 0-17,174 0 1,-162 0 0,-160-25-1,136-24 1,247-38-1,-346 62 1,0 13 0,-112 12-1,-12-25 48,0 13-48,0-13 1,0 13 0</inkml:trace>
  <inkml:trace contextRef="#ctx0" brushRef="#br0" timeOffset="59171.82">8541 10063 0</inkml:trace>
</inkml:ink>
</file>

<file path=ppt/ink/ink15.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49:19.513"/>
    </inkml:context>
    <inkml:brush xml:id="br0">
      <inkml:brushProperty name="width" value="0.05292" units="cm"/>
      <inkml:brushProperty name="height" value="0.05292" units="cm"/>
      <inkml:brushProperty name="color" value="#FF0000"/>
    </inkml:brush>
  </inkml:definitions>
  <inkml:trace contextRef="#ctx0" brushRef="#br0">13950 2847 0,'-49'-25'282,"12"25"-282,-100-25 15,14 0-15,61 25 16,-25 0-16,0 0 15,26 0-15,-26 0 0,13 0 16,-248 0 15,-124 0 1,100 0-1,24 62 0,173-49-15,50 11-1,13 1-15,-13 0 0,37 0 16,0-13-16,0 13 16,-12 24-16,12-24 15,-50 37 1,26-13-16,11 13 15,-123 124 1,99-137-16,50-11 16,-25-1-1,24 12-15,-37 38 16,50-50-16,0 0 16,-12 13-16,24 12 15,-12 12-15,-13 12 0,1 14 16,-1-1-16,-24 123 15,24-147-15,1 11 16,12 13-16,-38 62 16,51-87-1,-1 50-15,25 198 16,0-198 0,0-13-16,0 13 15,0-25-15,0-12 16,0-1-16,0 63 0,0 86 15,0 50-15,12 37 16,-12-260-16,25 12 16,49 74-1,-61-24-15,73 136 16,-61-87-16,0-86 16,24 111-1,-11-49 16,-38-88-31,37 51 32,-13-63-32,-11-11 0,73 135 31,-36-111-31,-1 61 0,1-48 16,99 98-1,61 13 1,-148-149-16,37 62 0,-25-50 15,161 162 1,-123-137-16,197 137 16,-136-125-1,-74-36-15,38-1 16,-1 13-16,-37-12 0,0-13 16,0 12-16,-12-24 15,49 37-15,-13-62 0,-36 0 16,0 0-16,49 0 15,99 49 1,-198-49-16,62 0 16,-62 0-16,62-12 15,0-13 1,75-24 0,-75-1-16,0 38 0,49-38 31,-73 26-31,24-38 15,-25 37-15,-37-12 0,50 12 16,12-24-16,-25-1 16,87-61-1,-62 12-15,12-13 0,-12 1 32,174-236-32,-224 285 15,13 13-15,37-50 16,-25 37-16,38-50 15,98-98-15,-24-38 16,-13 13 15,-136 161-31,13 12 16,-25 25-16,-13-13 16,13-24-16,-1 37 15,-11-12-15,12-38 16,-1 0-16,1-210 15,-25 13 1,50 36 0,-50 149-1,0 0 1,12 37-16,-12-99 16,0 50-16,0 24 15,-25-161 1,0 162-1,13 12 1,-37-50 0,11 50-1,14 12 1,-63-136 0,0 61-16,-74-73 15,87 111-15,37 62 16,-12-13-16,11 13 15,-11-12-15,-25 12 16,37-1 0,24 38-16,-12-37 15,-12 12-15,-49-61 16,36 24-16,13 25 16,-87-124-1,13 50 1,36 73-1,14-36-15,-14 12 0,-24 13 16,0-63 0,-37 26-16,74 36 15,-24 13 1,73 37-16,-24-12 0,-12-13 16,11 25-16,1-25 15,-86 13 1,-76-38-1,39 1 1,36 36 0,74-36-16,-12 49 0,0-37 15,25 37-15,-37-25 16,37 0-16,-37 13 16,49-13-16,13 25 15,-1 0-15,-12 0 16,25 12-1</inkml:trace>
  <inkml:trace contextRef="#ctx0" brushRef="#br0" timeOffset="3631.24">24113 2785 0,'0'0'15,"-37"0"110,-25 0-125,0 0 16,-25-25-16,-99-25 15,87 26 1,-24-1-16,-261-87 16,211 51-16,-25-1 15,61 12-15,-36 25 16,-273-98 0,13 98 15,99 25 0,-619 161 16,866-112-31,-12-24-16,37 0 15,-12 12-15,12 12 16,-37 1-16,-37 24 15,0 13-15,0-25 0,0-13 16,37 26-16,-112 110 16,137-86-16,0-24 15,-149 197 1,62-62 0,-37 112-1,-87 136 1,198-359-1,13 0-15,25 0 16,-38 74-16,0 1 16,-36 160-16,24-161 15,-38 174-15,63-248 16,-13 12-16,50-49 16,-37 37-16,-13 37 0,26 38 15,11-1-15,-12 37 16,-37 75-1,87-136 1,-13 111 0,-37 309-1,13-260 1,-1-148 15,50-74-31,-25 37 0,1 37 16,24-75-16,-25 38 15,25-37-15,0-25 0,-25 37 16,25-37-16,0-1 16,0 113-1,-12-75-15,-25 148 16,37-73 0,0-75-16,0-25 15,0-37 1,0 37-1,0-12 1,0-25-16,0 0 16,0 38-1,0-13-15,0 86 32,0-111-32,0 62 15,0 50 1,0-112-16,0 25 15,0 25 1,0-63-16,0 1 16,0-13-1,0 1 1,24 61 0,1-37-1,-13 0 1,13 38-1,12 86 1,-12-112-16,-13 50 16,13-37-1,0-13-15,0 13 16,-25-24-16,0 23 0,12-23 16,13-14-16,-25 13 15,0 1-15,37 48 16,-25 1-1,13-38 17,12-11-32,-24 11 0,36-12 15,1 25-15,98 99 16,-61-50 0,-50-73-1,12-1-15,-11 12 16,11-12-16,-12 13 0,13-13 15,-13 0-15,74 99 16,-49-86 0,12 12-16,1 12 0,11-25 15,100 63 1,-112-26 0,75-11-1,-87-13 16,-25-38-31,0 26 16,0 12-16,0-37 16,13-13-1,24 13-15,-37-13 16,149 13 0,-99-25-16,197-173 15,-210 98 1,-12 13-16,124-123 31,-50 110-31,137-123 16,98-74-1,-260 136-15,112-161 16,-112 198 0,1-13-16,-50 50 0,86-86 15,38-75-15,656-817 31,-657 855-31,546-669 32,-546 594-32,1 111 0,-75 13 15,149-161 1,-12-136 0,123-174-1,-210 335 1,50-87-1,-112-74 17,-50 309-32,1-12 15,-50 99 1,0-1-16,12 1 0,13-37 16,0-50-16,-25 62 15,0 25-15,0-12 31,0 24-15,0 13 0,24-347-1,-24 198-15,0 74 16,-12-12-16,0 37 16,12 0-16,0-99 15,0 124 1,0-37-16,0-75 15,0 63 1,0-63-16,0 63 16,0-162-16,-38 87 15,14 25-15,24 74 16,0-12-16,-13 74 16,13-13-1,-12-11 16,12 11-31,-25 13 32,13 0-17,12-12 1,-25-149 0,0 25-1,-24-124 1,-25 37-1,49 136-15,-87-222 16,112 247 0,-49-12-16,12 37 0,37 24 15,-25 13-15,13 0 16,-1 0 0,-12 0-16,13 0 15,0 0 16,12-37-31,-25 12 0,13 13 16,-13 12 0,0-12-1,0 12 1,13 0 62</inkml:trace>
</inkml:ink>
</file>

<file path=ppt/ink/ink16.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49:01.647"/>
    </inkml:context>
    <inkml:brush xml:id="br0">
      <inkml:brushProperty name="width" value="0.05292" units="cm"/>
      <inkml:brushProperty name="height" value="0.05292" units="cm"/>
      <inkml:brushProperty name="color" value="#FF0000"/>
    </inkml:brush>
  </inkml:definitions>
  <inkml:trace contextRef="#ctx0" brushRef="#br0">15299 5731 0,'87'0'266,"86"0"-250,-24 12-1,-75 13-15,-37-25 0,50 49 16,-13-36-16,-12 11 15,0 1-15,223 25 32,-162-26-32,88 1 15,-75 0-15,-49-25 16,160 62 0,-123-37-16,0-25 15,0 0-15,197 24 16,-234 1-1,-13-25-15,-12 0 0,0 0 16,0 0-16,-25 0 16,25 0-16,124-12 15,-62 12-15,160 0 32,-73 0-32,-88 0 15,199 0 1,-49 0-16,-38 0 0,12-25 15,-49 25-15,13-37 16,24 37-16,37 0 0,13 0 16,0 25-1,-162-25-15,-36 0 16,124 0 0,-88 0-16,125 0 15,-137 0-15,-36 0 16,110 0-1,-86 12 1,-24-12 0,36 25-1,-24-25-15,-26 0 16,26 0-16,-25 0 0,74 25 16,-62-13-1,-36-12 1,23 25-1,-48-25-15,24 0 16,74 12 0,-73-12-16,85 0 15,100 0 1,-62-12 0,-74 12-16,-25 0 0,-13 0 15,25 0 1,-24 0-1,-13 0-15,0 0 0,37 0 16,-24 0 0,-1 0-16,26 0 31,-63 0-31,25 0 16,0 0-16,0 0 0,1 0 15,24 0-15,12 0 31,-37 0-31,-12 0 16,-1 0-16,14 0 16,11 0-1,-12 0 1,0 0 0,-12 0-16,0 0 15,-13 0-15,13 0 0,-13 0 16,1 0-16,49 0 15,-50 0 1,-37 24-16</inkml:trace>
</inkml:ink>
</file>

<file path=ppt/ink/ink17.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53:02.653"/>
    </inkml:context>
    <inkml:brush xml:id="br0">
      <inkml:brushProperty name="width" value="0.05292" units="cm"/>
      <inkml:brushProperty name="height" value="0.05292" units="cm"/>
      <inkml:brushProperty name="color" value="#FF0000"/>
    </inkml:brush>
  </inkml:definitions>
  <inkml:trace contextRef="#ctx0" brushRef="#br0">29225 4555 0,'-62'0'203,"-87"0"-172,26 0-31,-26 0 16,87 0-16,0 0 15,25 0-15,0 0 0,0 0 16,0 0-16,-13 0 15,13 0-15,-186 0 32,-185 0 15,321 0-47,-309 0 31,272 0-31,38 0 0,-162 0 31,100 0-15,86 0-16,-37 0 15,62 0-15,-1 0 16,-24 0-16,-49 0 16,-25 0-1,37 0 1,62 0-1,0 0-15,0 0 0,-13 0 16,13 0-16,-13 24 16,13-24-1,25 0-15,-62 25 32,61-25-32,-12 0 15,13 0-15,-25 0 16,25 25-16,-13-13 15,0-12-15,-12 0 32,0 0-17,24 0 17</inkml:trace>
  <inkml:trace contextRef="#ctx0" brushRef="#br0" timeOffset="7027.46">14606 4431 0,'13'0'219,"-1"0"-203,25 0-16,0 0 15,-24 0-15,-1 0 16,-12 12-16,25-12 16,-13 0-16,13 0 15,-13 0-15,1 0 16,11 0-16,75 0 31,-24 0-15,-38 0-1,-25 0 1,13 0-16,-25 13 16,12-13-1,1 0 1,11 0-16,76 0 15,-39 24 1,38-24-16,-37 0 16,0 0-16,-12 0 15,24 0 1,-37 0-16,25 0 16,-25 0-16,62-12 15,25 12-15,0 0 16,74 0-16,-74 0 15,-1 0-15,-61 0 0,25-25 16,-25 25-16,12-24 16,223 24-1,25 0 1,-87 0 0,-136 0-16,13 0 15,-26 0-15,236 0 16,161-25-1,-409 0 1,13 25-16,-1 0 16,-24 0-16,0 0 15,37 0-15,-12 0 16,123 12 0,-160 13-1,-38-25 1,1 0 46,11 0 32,13-12-78,25-1-1,-25 13-15,25 0 16,87 0 0,98 0-1,88 0 1,-249 0 15,-49 0-31,-12 0 16,-12 0 93</inkml:trace>
</inkml:ink>
</file>

<file path=ppt/ink/ink18.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55:28.483"/>
    </inkml:context>
    <inkml:brush xml:id="br0">
      <inkml:brushProperty name="width" value="0.05292" units="cm"/>
      <inkml:brushProperty name="height" value="0.05292" units="cm"/>
      <inkml:brushProperty name="color" value="#FF0000"/>
    </inkml:brush>
  </inkml:definitions>
  <inkml:trace contextRef="#ctx0" brushRef="#br0">7291 5520 0,'99'-62'94,"-62"13"-94,99-25 15,-49 49-15,111-37 31,-136 62-31,148-25 32,298 38-1,-409 11-15,136 1-1,-173-25 1,12 0-16,13 0 0,24 0 15,62 25-15,-49-25 16,37 25-16,49-25 16,125 24-1,-212-24 1,75 0-16,-37 0 16,99 25-16,-173-25 15,0 0-15,160 50 31,-36-13-31,-13-37 0,0 0 16,-75 0-16,51-13 16,-38-11-1,-99-1-15,50 25 16,-50 0-16,25 0 16,12 0-16,-12-13 0,0 13 15,-25 0-15,0 0 16,0 0-16,0 0 15,-24 0 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3:57:49.75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4120 0,'25'0,"-25"0,24 0,-24 0,50 0,0 0,24 0,1 0,24 0,50 0,-25 0,25 0,0 0,0 0,-25 0,25 0,-50 0,-25 0,26 0,-51 0,1 0,-1 0,-24 0,25 0,-25 0,0 0,-1 0,-24 0,25 0,0 0,-25 0,25 0,-25 0</inkml:trace>
  <inkml:trace contextRef="#ctx0" brushRef="#br0" timeOffset="1281">0 1532,'0'-25,"25"25,25 0,-25 0,74 0,-50 0,26 0,-1 0,1 0,-1 0,50 0,0 0,25 0,-49 0,24 0,-50 0,-24 0,-50 0,25 0,-25 0,24 0,1 0,-25 0,25 0,-25 0,25 0,24 0,1 0,0 0,-1 0,-24 0,-25 0,25 0</inkml:trace>
  <inkml:trace contextRef="#ctx0" brushRef="#br0" timeOffset="2421">5410 1408,'0'0,"25"0,25 0,-1 0,51 0,24 0,-75 0,51 0,-51 0,26 0,-50 0,-1 0,1 0,-25 0</inkml:trace>
  <inkml:trace contextRef="#ctx0" brushRef="#br0" timeOffset="3531">422 2939,'25'0,"25"0,-1 0,26 0,24 0,0 0,25 0,50 0,-50 0,75 0,-26 0,1 0,0 0,24 0,-49 0,99 0,-49 0,49 0,25 0,-50 0,-24 0,-1 0,-24 0,0 0,0 0,-50 0,-25 0,-49 0,-1 0,26 0,-1 0,-24 0,24 0,-24 0,-25 0,0 0,-1 0,1 0,0 0,0 0,0 0,-1 0,-24 0,50 0,-25 0,0 0,24 0,-24 0,-25 0,50 0,-50 0,25 0,-25 0,24 0,-24 0</inkml:trace>
  <inkml:trace contextRef="#ctx0" brushRef="#br0" timeOffset="4890">521 4248,'0'0,"25"0,50 0,-1 0,50 0,0 0,25 0,-25 0,-49 0,-26 0,1 0,-25 0,0 0,-25 0</inkml:trace>
  <inkml:trace contextRef="#ctx0" brushRef="#br0" timeOffset="5843">819 5705,'0'0,"25"0,-25 0,25 0,24 0,-24 0,0 0,25 0,-1 0,-24 0,25 0,-1 0,26 0,49 0,25 0,49 0,75 0,-49 0,-1-49,25 49,-124 0,50 0,-25 0,25 0,-25 0,-50 0,0 0,25 0,-25 0,26 0,-51 0,25 0,-49 0,49 0,-24 0,-26 0,26 0,-1 0,1 0,-1 0,25 0,1 0,-26 0,1 0,-51 0,26 0,0 0,-26 0,1 0,0 0,-25 0,25 0,-25 0,25 0,-1 0,-24 0,25 0,-25 0,25 0,-25 0,25 0,-25 0,25 0,0 0,-1 0,-24 0,25 0,0 0,-25 0,25 0,0 0,-1 0,-24 0,25-25</inkml:trace>
</inkml:ink>
</file>

<file path=ppt/ink/ink3.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18:57.590"/>
    </inkml:context>
    <inkml:brush xml:id="br0">
      <inkml:brushProperty name="width" value="0.05292" units="cm"/>
      <inkml:brushProperty name="height" value="0.05292" units="cm"/>
      <inkml:brushProperty name="color" value="#FF0000"/>
    </inkml:brush>
  </inkml:definitions>
  <inkml:trace contextRef="#ctx0" brushRef="#br0">8095 7340 0,'-24'0'219,"-38"37"-219,0-37 16,12 49-16,-36-36 15,36 12-15,-37-1 0,26 1 16,-38 12-16,0 13 16,37-25-16,0-1 15,-50 26 1,75-38-16,-25 62 31,38-61-15,-14 24 15,26-37-31,12 37 0,-12-25 16,12 26-16,0 110 15,0-111-15,0 124 16,-25-37 0,0-87-1,25 62-15,0-37 31,0-12-31,0-1 16,0-12-16,13 62 16,11-12-16,38 49 15,37 62 1,0-12 0,-62-137-16,25 50 15,-12-49 1,-13-13-16,25 50 15,-25-50-15,12 12 16,-11-12-16,11 0 16,13 13-16,0 0 0,99 11 15,-25 1 1,-74-37 0,74 25-1,-99-38-15,25 13 0,0-25 16,-13 24-16,-11-11 15,36-13 1,25 25 0,-25-25-16,50 0 15,-37 0-15,-1 0 16,13-13-16,-37 13 16,0-25-16,25 13 15,-38-13-15,13 1 16,0-14-16,-13 14 15,50-38-15,-37 37 16,-12 0-16,37-12 0,-13-12 16,124-38-1,-25 0 1,-74 1 15,-49 61-31,98-124 16,-74 100-1,-12-50-15,13 37 16,36-49 0,-49 36-16,-13 13 0,-24 25 15,12-12-15,13 12 16,-50 12-16,37-25 16,-12 13-1,-25 25-15,37-50 16,-37 50-1,0-1-15,0-61 16,0 37 0,0 0-16,-25 0 15,-24-13-15,36-37 16,-36 13-16,-1-13 0,-36-49 16,-26-37 15,75 123-31,0 13 15,25 37-15,-38-24 32,13-1-17,12 12-15,13 1 16,-25-13-16,-1 1 16,-61-14-16,-61-36 15,23 25-15,38-1 16,13 25-16,-50-24 15,49 24 1,50 25-16,-75-37 16,50 37-16,-12-37 31,0 37-31,12 0 0,25 0 16,-112 0-1,87 0-15,-98 0 16,98 0-16,-25 0 15,25 0-15,0 12 16,-136-12 0,136 0-16,0 13 15,1-13-15,-1 0 16,24 0-16,1 0 16,13 0-16,-1 0 15,0 0 1,13 0-16,12 24 15,0-11 17</inkml:trace>
  <inkml:trace contextRef="#ctx0" brushRef="#br0" timeOffset="2256.82">15943 7389 0,'-12'0'218,"-13"25"-218,25-13 16,0 1-16,0 12 16,0-13-1,0 13 32,-37-1-31,24 14-16,-48 48 15,11-49 1,13 13 0,0-13-16,-25 50 15,37-50-15,-12 12 16,12-36-16,13 24 0,-13-25 15,13 13 1,12-13-16,0 1 16,-13-13-1,13 25 48,-24-13-63,24 25 15,-25 25-15,12 12 16,13-37-16,-49 25 16,24 74-16,13-61 15,-13-1 1,37-25 15,26 26-31,-14-1 16,112 161 15,-98-185-31,172 185 16,-160-198-1,49 37-15,-62-37 16,25-12-16,-13 25 16,13-38-16,-25 13 0,62 24 15,-37-49-15,99 37 16,-37-12-1,-38 0 1,13-25-16,-12 0 16,0 0-16,36 0 0,-61 0 15,25 0-15,0 0 16,12 0 0,37-12-16,-74-13 15,37 12 1,-25-11-16,-37 24 15,0-25-15,0 13 0,1-13 16,23-12 0,-48 24-16,12-73 15,-1 48-15,-24 1 16,50-62 0,-38 13-16,63-137 15,-51 87 1,1 74-16,-25 25 0,0 0 15,0-1-15,0 14 16,0 11-16,0-24 16,-12 0-16,-1 0 0,-36-62 15,-1-37-15,-98-211 32,73 285-32,-98-99 15,136 137 1,-12-14-16,-63-11 15,38 12 1,12 12-16,25-12 16,-37 12-16,12-24 0,25 49 15,-1-13-15,-11-12 16,36 25-16,-36 0 16,12 0-16,0 0 15,0 0-15,-50 0 16,50 0-1,0 0-15,0 0 16,-1 0-16,1-24 16,25 11-16,-25 13 0,-38 0 15,26 0 1,-50-24 0,62 24-16,0-13 15,0 13-15,-1 0 16</inkml:trace>
</inkml:ink>
</file>

<file path=ppt/ink/ink4.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21:07.039"/>
    </inkml:context>
    <inkml:brush xml:id="br0">
      <inkml:brushProperty name="width" value="0.05292" units="cm"/>
      <inkml:brushProperty name="height" value="0.05292" units="cm"/>
      <inkml:brushProperty name="color" value="#FF0000"/>
    </inkml:brush>
  </inkml:definitions>
  <inkml:trace contextRef="#ctx0" brushRef="#br0">11338 9234 0,'-37'0'187,"-25"0"-187,0-25 16,13 25-16,12-25 0,-25 13 15,0 12 1,-12-50-16,12 50 0,25-24 16,-25 11-16,-12-12 15,36 25-15,-85-86 47,110 61-47,-98-86 31,86 73-31,-12 1 0,12-12 16,-12 24 0,25 0-16,-1 13 15,13 0 1,0-13-16,0 12 15,0-11 17,0 11-32,0 1 0,0-13 15,0 13-15,0-63 16,-24 1 0,24-50-1,0 75 16,24-13-31,-24 25 16,38-13 0,-1-49-1,-37 87-15,12 0 16,13-26-16,-25 14 16,12 11-16,25-24 15,13 25 1,-38-1-16,25-11 15,62-26 1,0 1 0,75 12-1,-51 37 1,-85 0-16,11 0 16,-12 0-16,0 0 15,0 0-15,13 0 31,49 0-31,99 61 32,-111-61-17,12 25-15,25 0 16,-87 0 0,49-13-16,-49 13 15,1 0-15,11-13 16,-37 13-16,1-25 15,12 12-15,-1 0 16,1 13-16,12-12 16,-24 11-1,11-11-15,26 36 16,-38 1 0,25-13 15,-37 0-16,0-25-15,0 13 0,0-12 16,0-1-16,0 25 16,0 0-16,0 25 15,0 12-15,0 25 16,-12-37-16,-13-25 16,25 38-1,-12-26-15,-13 75 16,-24-50-16,36-12 15,-111 260 17,87-260-32,-12 0 15,36-13-15,-11-12 0,-26 1 16,13 11-16,0-37 16,-13 38-16,13-25 0,-37-13 15,12 25 1,13-37 15,24 0-31,-25 0 16,13 0-16,-12 37 15,12-37-15,-1 0 16,14 0-16,-13 0 16,24 0-1,-24 0-15,25 0 16,-26 0-16,14 0 0,11 0 15,1 0-15,-13 0 16,13 0-16,-1 0 0,-11 0 16,11 0-1,-11 0 1,11 0 0,13-24 30,0 11-30,0-24-16,-37-25 16,-74-272-1</inkml:trace>
</inkml:ink>
</file>

<file path=ppt/ink/ink5.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23:14.613"/>
    </inkml:context>
    <inkml:brush xml:id="br0">
      <inkml:brushProperty name="width" value="0.05292" units="cm"/>
      <inkml:brushProperty name="height" value="0.05292" units="cm"/>
      <inkml:brushProperty name="color" value="#FF0000"/>
    </inkml:brush>
  </inkml:definitions>
  <inkml:trace contextRef="#ctx0" brushRef="#br0">14260 4567 0,'24'0'203,"14"0"-188,23 0-15,38 0 16,62-25 0,-74 1-1,62-1 1,49-74-16,99 49 16,-174 50-1,137-49 1,372-63 15,36 63 0,-507 49-31,-37 0 16,37 0-16,-75 0 16,26 0-16,-13-25 15,-37 13-15,24 12 16,-11-25-16,-13 25 0,-1-25 15,1 25-15,0 0 16,0 0-16,62-25 16,-75 13-1,-12 12 1,50 0 0,-50 0-16,0 0 15,1 0-15,36 0 16,-62 0-16,25 0 15,0 0-15,-12 25 16,25-25-16,-50 12 16,12 1-1,13-13-15,-50-25 47,0 25-47,13-13 16</inkml:trace>
  <inkml:trace contextRef="#ctx0" brushRef="#br0" timeOffset="18042.35">24880 11053 0,'-62'0'125,"-24"0"-110,-38 0-15,-37-24 16,-12-1 0,-149 25-16,235 0 15,25 0-15,0 0 0,25 0 16,0 0 0,12 0-16,-24 0 46,36 12-14,-123 25-1,-62 25 0,161-37-31,25-25 16,-13 0-1,13 12 1,-1 1 15,-12 11-15,13-11-16,12 12 16,-87 135-1,26-23 1,11-75-1,-12 136 1,37-137-16,13 51 16,-13-38-1,25-37 1,0 25-16,-25 0 16,25 37-16,0-37 0,0 0 15,0 86 1,0-61-16,0 74 15,0-74-15,13-1 16,12 50 0,12 75-1,-13-162-15,38 75 16,-12-12 0,-50-51-1,37 1-15,-37 62 16,62 136-1,-50-198-15,13 25 0,0 98 16,0-123 0,-25 0-16,24 12 15,-11-12-15,-13 0 16,49 37-16,-49 13 16,13-13-1,-13-62 1,24 0-16,-24 0 0,0 12 15,25-11-15,-13 36 16,-12-37-16,0-12 16,25 86-1,-25-74 1,13-24 0,-13 24-16,0 0 0,0 0 15,24-12-15,-11 24 0,-13-12 16,24 13-16,1-13 15,-25 0-15,0 0 16,13 1-16,11-14 16,14 88-1,-38-75-15,0 0 16,24 12 0,-24-36-16,13 24 0,-13 0 0,0 0 15,24 0-15,-24 13 16,0-38-16,0 25 15,13 75 1,-13-87-16,37 49 16,37 13-1,25-26 1,-62-48 0,38 36-16,-38-24 0,25-13 15,-13 38-15,223-13 31,-135 25-31,61-62 0,-75 0 16,1 25 0,-25-25-16,-12 0 0,0-13 15,36-11-15,-24-26 16,-24 25-16,234-272 16,-123 99 15,-75 112-31,-74 36 15,62-49 1,-37-37 0,-37 86-1,-13 13-15,13-37 32,-25 37-32,0 0 0,0-50 15,0 75 1,0-26-16,0-23 0,0 23 15,0-23-15,0-1 0,-12 12 16,-13-36 0,-25-484-1,26 236 1,24 223-16,0 36 16,0-11-16,0-63 15,0 1 1,12-100-16,-12 50 0,0-37 15,-12 24 1,-25 50-16,-25-247 0,37 86 16,-12 37-1,-13 87-15,26 62 0,-1 74 16,0 25-16,25 12 0,-12 25 31,12-12-31,-25 12 31,13 0-15,-26-12 0,-36-38-1,-62-12 1,37 13-16,-62-1 16,111 50-1,13 0-15,13 0 16,-1 0-1,12 0-15,1 0 16,-13 0 0,13 0 62,-13 0-78,13-12 15,-25-1-15,0-11 16,-1-1-16,14 13 0,-13-13 16,-13 12-1,25 13 1,13 0-16,-1 0 16,-11 0-16</inkml:trace>
</inkml:ink>
</file>

<file path=ppt/ink/ink6.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24:41.252"/>
    </inkml:context>
    <inkml:brush xml:id="br0">
      <inkml:brushProperty name="width" value="0.05292" units="cm"/>
      <inkml:brushProperty name="height" value="0.05292" units="cm"/>
      <inkml:brushProperty name="color" value="#FF0000"/>
    </inkml:brush>
  </inkml:definitions>
  <inkml:trace contextRef="#ctx0" brushRef="#br0">21427 12229 0,'-62'13'219,"0"11"-219,0-11 16,0 11-16,25-24 0,12 13 15,13 12-15,-13-13 16,13 0-16,-1 13 15,-11-25-15,11 0 16,13 12 0,-12 13-1,-25 0 1,-124 111 31,0 25-16,124-136-31,37 12 16,-13-25-16,-11 13 15,-1 12 1,25-24-16,0-1 16,-25 25-1,0 13-15,25 24 16,-12 50-1,12-1 1,0-23 0,0 23-1,0-61-15,0 0 0,0 0 16,0 0-16,0-25 16,0 12-16,0-11 15,0-1-15,0 0 0,25-25 16,-13 50-1,-12-25-15,12-24 16,13-1-16,12 75 16,50 36-1,0 26 1,-63-99 0,-11-38-16,-1 25 15,13 25-15,-13-50 16,13 25-16,-13-24 15,13 12 1,-25-13-16,12 13 16,1-25-1,24 24 1,0 14-16,-12-38 16,24 37-1,-36-37 1,-1 0-1,13 0 1,-13 0-16,13 0 0,-13 0 16,87-25-1,0 0-15,112 0 16,-25-24 0,-149 12-16,99-13 15,-99 38 1,0-13-16,13-24 15,-13 36-15,12-36 0,-12 12 16,1 0-16,98-124 31,-99 99-31,37-50 16,-61 50-16,-13 1 16,24 23-16,1-36 15,-25 0-15,0 37 16,0-38-1,0 38-15,0-25 16,0-148 0,0 86-16,0 0 0,-12 1 15,-13-51-15,-25 51 16,1-14 0,12 63-1,0 25 1,37 24-1,-38 12-15,-11-24 16,-13-25 0,37 25-1,-86-49 1,74 36-16,-25 13 16,-12-12-16,-25-13 15,37 25 1,25 37-16,24 0 15,-12 0 1,1 0 0,-1 0 15,13 0-15,-1 0-16,-12 0 15,13 0 1,-25 24-16,24-24 15</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4:11:34.53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16:50.690"/>
    </inkml:context>
    <inkml:brush xml:id="br0">
      <inkml:brushProperty name="width" value="0.05292" units="cm"/>
      <inkml:brushProperty name="height" value="0.05292" units="cm"/>
      <inkml:brushProperty name="color" value="#FF0000"/>
    </inkml:brush>
  </inkml:definitions>
  <inkml:trace contextRef="#ctx0" brushRef="#br0">15287 4245 0</inkml:trace>
</inkml:ink>
</file>

<file path=ppt/ink/ink9.xml><?xml version="1.0" encoding="utf-8"?>
<inkml:ink xmlns:inkml="http://www.w3.org/2003/InkML">
  <inkml:definitions>
    <inkml:context xml:id="ctx0">
      <inkml:inkSource xml:id="inkSrc0">
        <inkml:traceFormat>
          <inkml:channel name="X" type="integer" max="3760" units="cm"/>
          <inkml:channel name="Y" type="integer" max="1824" units="cm"/>
          <inkml:channel name="T" type="integer" max="2.14748E9" units="dev"/>
        </inkml:traceFormat>
        <inkml:channelProperties>
          <inkml:channelProperty channel="X" name="resolution" value="144.61539" units="1/cm"/>
          <inkml:channelProperty channel="Y" name="resolution" value="105.43353" units="1/cm"/>
          <inkml:channelProperty channel="T" name="resolution" value="1" units="1/dev"/>
        </inkml:channelProperties>
      </inkml:inkSource>
      <inkml:timestamp xml:id="ts0" timeString="2022-12-15T08:29:27.515"/>
    </inkml:context>
    <inkml:brush xml:id="br0">
      <inkml:brushProperty name="width" value="0.05292" units="cm"/>
      <inkml:brushProperty name="height" value="0.05292" units="cm"/>
      <inkml:brushProperty name="color" value="#FF0000"/>
    </inkml:brush>
  </inkml:definitions>
  <inkml:trace contextRef="#ctx0" brushRef="#br0">5026 14296 0,'99'0'172,"74"-24"-156,25-14-16,-25 14 15,-12-1-15,-74 25 0,37-25 16,12 0-16,705-98 47,-704 73-47,-51 50 16,174-74-1,-87 49-15,75-37 0,86 0 16,-222 62-16,-13-12 15,-13-13-15,1 25 16,136-49 0,309-13-1,-408 62-15,-25-25 16,49 0 0,-61 25-1,37-24-15,37-1 0,0 25 0,12-50 16,-49 50-16,61 0 15,-11 0 1,36 0 0,-49 0-16,87 13 15,73 11 1,-222 26-16,161-1 16,-86 13-16,284 62 15,-297-99 1,-38 0-16,-24 24 15,-12-49-15,-13 25 16,13 0-16,0-25 0,36 24 16,335 26-1,-334-25 1,12 37-16,-37-50 16,25 25-16,12 13 0,62-26 15,50 38-15,-75-37 16,-49-25-16,49 25 15,-74-1-15,75-24 16,-88 0 0,63 0-16,185 25 31,-272-25-15,12 0-16,-24 0 15,-13 25-15,0-25 16,0 0-16,0 0 0,0 0 15,0 0 1,1 0-16,-1 0 0,0 0 16,186 0-1,-161 12-15,-1-12 16,113 0 0,-112 0-1,0 0-15,-25 0 16,25 0-16,-1 25 0,26-25 15,12 0-15,211 0 16,-26 25 0,-197-25-1,-50 25 1,87-25-16,-87 0 16,25 0-16,12 0 0,75 0 15,148-13 16,-173 13-15,12 0 0,-112 0-16,14 0 15,-26 0 1,0 0 0,-12-12-16,25 12 15,-13-25 1,38 13-1,61 12 1,-49-25 0,0 25-1,0 0-15,-25 0 16,25 0-16,0 0 0,49 0 16,-73 0-1,11 0 1,-12 0-16,-24 0 0,11 0 15,26 0 1,-38 0-16,25 0 16,0 0-1,-37-12 48,0-13-48,0 12 1</inkml:trace>
  <inkml:trace contextRef="#ctx0" brushRef="#br0" timeOffset="20455.2">26328 13108 0,'-24'0'234,"-26"0"-218,38 0 0,-25 0-16,12 0 15,12 0-15,-24 0 16,0 0-16,25 0 15,-13 0 1,13 0-16,-38 12 16,-36 38 31,11-13-16,38-37-31,12 25 31,-12 12-15,-49-12-1,73-13-15,-36 25 16,12-24-16,12 11 16,12-24-1,-24 38-15,37-26 16,-12 13-16,-13-25 15,25 24 1,0 1-16,0-12 16,0-1-1,0 13 1,0 12 0,0-25-16,0 1 15,0 11-15,13-11 16,-1 24-16,-12-25 15,25 13-15,-13 12 16,13 0-16,-13 0 0,13 13 16,0-13-16,-13 0 15,0-24-15,13 24 16,-12-37 0,-13 12-16,111 87 31,-99-87-16,13 1-15,12 12 16,-24-13-16,11 13 0,14-13 16,-26-12-16,0 12 0,13 13 15,-13-25 1,38 37 0,-13-24-1,-25-1-15,38-12 16,24 0-16,-12 0 15,-25 0-15,50 0 16,37 0 0,-87 0-16,25 0 15,-13 0-15,-36 0 0,24-25 16,-25 25-16,13-12 0,-25-13 16,37-24-1,-25-1 1,1 50-1,36-62-15,-36 50 16,11-25 0,14 37-16,-1-62 15,0 25-15,0 0 16,12-13-16,38-49 16,-75 50-16,13 11 15,37-23 1,-50 11-1,-12 13 1,0 25 15,-24 12-15,24-13-16,0-12 0,-13 13 16,1 0-16,12-25 15,-25-13-15,13 38 16,-13-38-16,13 13 31,-1 37-31,-11-12 16,11-13-16,-12 25 15,13 0 1,-62-50 0,37 38-16,-62-38 15,-38 1 1,100 37-1,-124-13 1,149 25 0,-25 0-1,25 0-15,-13 0 16,12 0-16,1 0 47,-13 0-16,13 0 32,-1 0-63,-11 0 15,11 0 1,-24 0-16,-37 0 15,37 0-15,0 0 16,-87 0 0,37 0-1,50 0 1,25 0 0,-1 0-16,-24 0 31,12 0-16,25 25 95</inkml:trace>
  <inkml:trace contextRef="#ctx0" brushRef="#br0" timeOffset="22062.86">21216 14556 0,'37'0'219,"0"0"-219,38 0 15,24 0-15,-37 0 16,0 0-16,61-24 15,-36 24-15,0 0 0,36-25 16,-24 0-16,-12 25 16,-25 0-16,272-49 31,-173 49-31,483 0 31,-558 0-31,533-50 47,-445 50-47,160 0 31,-272 0-31,0 0 16,-25 0-16,0 0 0,25 0 16,0 0-16,-13-25 15,13 25-15,25 0 16,61 0-16,-111 0 15,25-12 1,-49 12-16,11 0 16,-11 0-16,12 0 15,-13 0-15,0-25 0,25 13 16,1 12-16,23 0 16,14-25-16,73 25 15,-61-25-15,-50 25 16,13 0-16,-38 0 15,-12 0 32,-25 0-31,13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1126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zh-CN" altLang="en-US"/>
          </a:p>
        </p:txBody>
      </p:sp>
      <p:sp>
        <p:nvSpPr>
          <p:cNvPr id="696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26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1126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A67F97B7-2DBE-4A39-8D0B-B68327B89005}" type="slidenum">
              <a:rPr lang="zh-CN" altLang="en-US"/>
              <a:pPr>
                <a:defRPr/>
              </a:pPr>
              <a:t>‹#›</a:t>
            </a:fld>
            <a:endParaRPr lang="en-US" altLang="zh-CN"/>
          </a:p>
        </p:txBody>
      </p:sp>
    </p:spTree>
    <p:extLst>
      <p:ext uri="{BB962C8B-B14F-4D97-AF65-F5344CB8AC3E}">
        <p14:creationId xmlns:p14="http://schemas.microsoft.com/office/powerpoint/2010/main" val="24124072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sansky.net/article/tag/wafl"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www.sansky.net/article/tag/nvram" TargetMode="External"/><Relationship Id="rId4" Type="http://schemas.openxmlformats.org/officeDocument/2006/relationships/hyperlink" Target="http://www.sansky.net/article/tag/filer"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7%A3%81%E7%9B%98%E5%88%86%E5%8C%BA" TargetMode="External"/><Relationship Id="rId7" Type="http://schemas.openxmlformats.org/officeDocument/2006/relationships/hyperlink" Target="https://baike.baidu.com/item/%E6%AD%BB%E6%9C%BA"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aike.baidu.com/item/%E6%93%8D%E4%BD%9C%E7%B3%BB%E7%BB%9F" TargetMode="External"/><Relationship Id="rId5" Type="http://schemas.openxmlformats.org/officeDocument/2006/relationships/hyperlink" Target="https://baike.baidu.com/item/%E4%BA%A4%E6%8D%A2%E5%88%86%E5%8C%BA" TargetMode="External"/><Relationship Id="rId4" Type="http://schemas.openxmlformats.org/officeDocument/2006/relationships/hyperlink" Target="https://baike.baidu.com/item/%E4%B8%BB%E5%88%86%E5%8C%B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8BB252B-C182-4E4C-99D1-AEB536BE3891}" type="slidenum">
              <a:rPr lang="zh-CN" altLang="en-US" smtClean="0">
                <a:latin typeface="Times New Roman" pitchFamily="18" charset="0"/>
              </a:rPr>
              <a:pPr/>
              <a:t>1</a:t>
            </a:fld>
            <a:endParaRPr lang="en-US" altLang="zh-CN">
              <a:latin typeface="Times New Roman" pitchFamily="18"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algn="l">
              <a:lnSpc>
                <a:spcPct val="80000"/>
              </a:lnSpc>
              <a:buFont typeface="Monotype Sorts" pitchFamily="4" charset="2"/>
              <a:buChar char="l"/>
            </a:pPr>
            <a:r>
              <a:rPr lang="zh-CN" altLang="en-US" sz="1400" b="1" dirty="0">
                <a:solidFill>
                  <a:srgbClr val="FF0000"/>
                </a:solidFill>
              </a:rPr>
              <a:t>引导控制块</a:t>
            </a:r>
            <a:r>
              <a:rPr lang="zh-CN" altLang="en-US" sz="1400" dirty="0"/>
              <a:t>（boot control block）：通常为分区的第一块。如果该分区没有OS，则为空。（其他名称：引导块（Linux）、分区引导扇区（WindowsNT））</a:t>
            </a:r>
            <a:endParaRPr lang="en-US" altLang="zh-CN" sz="1400" dirty="0"/>
          </a:p>
          <a:p>
            <a:pPr marL="742950" marR="0" lvl="1" indent="-285750" algn="l" defTabSz="914400" rtl="0" eaLnBrk="0" fontAlgn="base" latinLnBrk="0" hangingPunct="0">
              <a:lnSpc>
                <a:spcPct val="80000"/>
              </a:lnSpc>
              <a:spcBef>
                <a:spcPct val="30000"/>
              </a:spcBef>
              <a:spcAft>
                <a:spcPct val="0"/>
              </a:spcAft>
              <a:buClrTx/>
              <a:buSzTx/>
              <a:buFont typeface="Monotype Sorts" pitchFamily="4" charset="2"/>
              <a:buChar char="l"/>
              <a:tabLst/>
              <a:defRPr/>
            </a:pPr>
            <a:r>
              <a:rPr lang="zh-CN" altLang="en-US" sz="1400" b="1" dirty="0">
                <a:solidFill>
                  <a:srgbClr val="FF0000"/>
                </a:solidFill>
              </a:rPr>
              <a:t>分区控制块</a:t>
            </a:r>
            <a:r>
              <a:rPr lang="zh-CN" altLang="en-US" sz="1400" dirty="0"/>
              <a:t>（</a:t>
            </a:r>
            <a:r>
              <a:rPr lang="en-US" altLang="zh-CN" sz="1400" dirty="0"/>
              <a:t>volume</a:t>
            </a:r>
            <a:r>
              <a:rPr lang="zh-CN" altLang="en-US" sz="1400" dirty="0"/>
              <a:t> control block）：包括分区详细信息，如分区的块数、块的大小、空闲块的数量和指针、空闲FCB的数量和指针等（亦称为超级块（Linux）、主控文件表（WindowsNT））</a:t>
            </a:r>
          </a:p>
          <a:p>
            <a:pPr marL="742950" lvl="1" indent="-285750" algn="l">
              <a:lnSpc>
                <a:spcPct val="80000"/>
              </a:lnSpc>
              <a:buFont typeface="Monotype Sorts" pitchFamily="4" charset="2"/>
              <a:buChar char="l"/>
            </a:pPr>
            <a:r>
              <a:rPr lang="zh-CN" altLang="en-US" sz="1400" b="1" dirty="0">
                <a:solidFill>
                  <a:srgbClr val="FF0000"/>
                </a:solidFill>
              </a:rPr>
              <a:t>目录结构</a:t>
            </a:r>
            <a:r>
              <a:rPr lang="zh-CN" altLang="en-US" sz="1400" dirty="0"/>
              <a:t>：用来组织文件，</a:t>
            </a:r>
            <a:r>
              <a:rPr lang="en-US" altLang="zh-CN" sz="1400" dirty="0"/>
              <a:t>UFS</a:t>
            </a:r>
            <a:r>
              <a:rPr lang="zh-CN" altLang="en-US" sz="1400" dirty="0"/>
              <a:t>中它包含文件名和相关的索引节点（</a:t>
            </a:r>
            <a:r>
              <a:rPr lang="en-US" altLang="zh-CN" sz="1400" dirty="0" err="1"/>
              <a:t>inode</a:t>
            </a:r>
            <a:r>
              <a:rPr lang="zh-CN" altLang="en-US" sz="1400" dirty="0"/>
              <a:t>）。</a:t>
            </a:r>
            <a:r>
              <a:rPr lang="en-US" altLang="zh-CN" sz="1400" dirty="0"/>
              <a:t>NTFS</a:t>
            </a:r>
            <a:r>
              <a:rPr lang="zh-CN" altLang="en-US" sz="1400" dirty="0"/>
              <a:t>中它存储在主控文件表。</a:t>
            </a:r>
          </a:p>
          <a:p>
            <a:pPr marL="742950" lvl="1" indent="-285750" algn="l">
              <a:lnSpc>
                <a:spcPct val="80000"/>
              </a:lnSpc>
              <a:buFont typeface="Monotype Sorts" pitchFamily="4" charset="2"/>
              <a:buChar char="l"/>
            </a:pPr>
            <a:r>
              <a:rPr lang="zh-CN" altLang="en-US" sz="1400" b="1" dirty="0">
                <a:solidFill>
                  <a:srgbClr val="FF0000"/>
                </a:solidFill>
              </a:rPr>
              <a:t>文件控制块（FCB）</a:t>
            </a:r>
            <a:r>
              <a:rPr lang="zh-CN" altLang="en-US" sz="1400" dirty="0"/>
              <a:t>：包括很多文件信息，如文件许可、拥有者、大小和数据块的位置等。</a:t>
            </a:r>
            <a:r>
              <a:rPr lang="en-US" altLang="zh-CN" sz="1400" dirty="0"/>
              <a:t>UFS</a:t>
            </a:r>
            <a:r>
              <a:rPr lang="zh-CN" altLang="en-US" sz="1400" dirty="0"/>
              <a:t>称为索引节点（</a:t>
            </a:r>
            <a:r>
              <a:rPr lang="en-US" altLang="zh-CN" sz="1400" dirty="0" err="1"/>
              <a:t>inode</a:t>
            </a:r>
            <a:r>
              <a:rPr lang="zh-CN" altLang="en-US" sz="1400" dirty="0"/>
              <a:t>）。</a:t>
            </a:r>
            <a:r>
              <a:rPr lang="en-US" altLang="zh-CN" sz="1400" dirty="0"/>
              <a:t>NTFS</a:t>
            </a:r>
            <a:r>
              <a:rPr lang="zh-CN" altLang="en-US" sz="1400" dirty="0"/>
              <a:t>把它存储在主控文件表，每个文件占一行。</a:t>
            </a:r>
          </a:p>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12</a:t>
            </a:fld>
            <a:endParaRPr lang="en-US" altLang="zh-CN"/>
          </a:p>
        </p:txBody>
      </p:sp>
    </p:spTree>
    <p:extLst>
      <p:ext uri="{BB962C8B-B14F-4D97-AF65-F5344CB8AC3E}">
        <p14:creationId xmlns:p14="http://schemas.microsoft.com/office/powerpoint/2010/main" val="1180528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C0CA24F-E2B6-4D18-8281-813B1C2D1D28}" type="slidenum">
              <a:rPr lang="zh-CN" altLang="en-US" smtClean="0">
                <a:latin typeface="Times New Roman" pitchFamily="18" charset="0"/>
              </a:rPr>
              <a:pPr/>
              <a:t>13</a:t>
            </a:fld>
            <a:endParaRPr lang="en-US" altLang="zh-CN">
              <a:latin typeface="Times New Roman" pitchFamily="18" charset="0"/>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B130E70-5BCD-4FD1-91A6-9CD87EA40BB1}" type="slidenum">
              <a:rPr lang="zh-CN" altLang="en-US" smtClean="0">
                <a:latin typeface="Times New Roman" pitchFamily="18" charset="0"/>
              </a:rPr>
              <a:pPr/>
              <a:t>14</a:t>
            </a:fld>
            <a:endParaRPr lang="en-US" altLang="zh-CN">
              <a:latin typeface="Times New Roman" pitchFamily="18"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内存中信息用于文件系统管理并通过缓存来提高性能。这些数据在文件系统被挂载的时候被加载，卸载的时候被丢弃。</a:t>
            </a:r>
          </a:p>
          <a:p>
            <a:pPr eaLnBrk="1" hangingPunct="1"/>
            <a:endParaRPr lang="zh-CN" altLang="en-US" dirty="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499318F-9C26-4C45-B38F-D34FAB2D1C13}" type="slidenum">
              <a:rPr lang="zh-CN" altLang="en-US" smtClean="0">
                <a:latin typeface="Times New Roman" pitchFamily="18" charset="0"/>
              </a:rPr>
              <a:pPr/>
              <a:t>15</a:t>
            </a:fld>
            <a:endParaRPr lang="en-US" altLang="zh-CN">
              <a:latin typeface="Times New Roman" pitchFamily="18"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为了创建一个新文件，应用程序调用逻辑文件系统。逻辑文件系统知道目录结构形式。为了创建一个新文件，它将分配一个新的</a:t>
            </a:r>
            <a:r>
              <a:rPr lang="en-US" altLang="zh-CN" dirty="0"/>
              <a:t>FCB</a:t>
            </a:r>
            <a:r>
              <a:rPr lang="zh-CN" altLang="en-US" dirty="0"/>
              <a:t>（如果文件系统在创建时就已经创建了所有的</a:t>
            </a:r>
            <a:r>
              <a:rPr lang="en-US" altLang="zh-CN" dirty="0"/>
              <a:t>FCB</a:t>
            </a:r>
            <a:r>
              <a:rPr lang="zh-CN" altLang="en-US" dirty="0"/>
              <a:t>，就分配一个空闲的</a:t>
            </a:r>
            <a:r>
              <a:rPr lang="en-US" altLang="zh-CN" dirty="0"/>
              <a:t>FCB</a:t>
            </a:r>
            <a:r>
              <a:rPr lang="zh-CN" altLang="en-US" dirty="0"/>
              <a:t>）。然后系统把相应的目录信息读入内存，用新的文件名更新该目录和</a:t>
            </a:r>
            <a:r>
              <a:rPr lang="en-US" altLang="zh-CN" dirty="0"/>
              <a:t>FCB</a:t>
            </a:r>
            <a:r>
              <a:rPr lang="zh-CN" altLang="en-US" dirty="0"/>
              <a:t>，并将结果写回磁盘。</a:t>
            </a:r>
            <a:endParaRPr lang="en-US" altLang="zh-CN" dirty="0"/>
          </a:p>
          <a:p>
            <a:r>
              <a:rPr lang="zh-CN" altLang="en-US" dirty="0"/>
              <a:t>（</a:t>
            </a:r>
            <a:r>
              <a:rPr lang="en-US" altLang="zh-CN" dirty="0"/>
              <a:t>a</a:t>
            </a:r>
            <a:r>
              <a:rPr lang="zh-CN" altLang="en-US" dirty="0"/>
              <a:t>）打开文件。一旦文件被创建，它就能用于</a:t>
            </a:r>
            <a:r>
              <a:rPr lang="en-US" altLang="zh-CN" dirty="0"/>
              <a:t>IO</a:t>
            </a:r>
            <a:r>
              <a:rPr lang="zh-CN" altLang="en-US" dirty="0"/>
              <a:t>。首先打开文件。调用</a:t>
            </a:r>
            <a:r>
              <a:rPr lang="en-US" altLang="zh-CN" dirty="0"/>
              <a:t>open()</a:t>
            </a:r>
            <a:r>
              <a:rPr lang="zh-CN" altLang="en-US" dirty="0"/>
              <a:t>将文件名传给文件系统。</a:t>
            </a:r>
            <a:r>
              <a:rPr lang="en-US" altLang="zh-CN" dirty="0"/>
              <a:t>open()</a:t>
            </a:r>
            <a:r>
              <a:rPr lang="zh-CN" altLang="en-US" dirty="0"/>
              <a:t>会首先搜索系统范围内的打开文件表以确定某文件是否已被其他进程所使用。如果是，就在单个进程的打开文件表中创建一项，并指向现有系统范围的打开文件表。该算法能节省大量开销。如果否，根据给定的文件名搜索目录结构，部分目录结构通常缓存在内存中以加快目录操作。一旦找到文件，把</a:t>
            </a:r>
            <a:r>
              <a:rPr lang="en-US" altLang="zh-CN" dirty="0"/>
              <a:t>FCB</a:t>
            </a:r>
            <a:r>
              <a:rPr lang="zh-CN" altLang="en-US" dirty="0"/>
              <a:t>复制到系统范围的打开文件表，该表不但存储</a:t>
            </a:r>
            <a:r>
              <a:rPr lang="en-US" altLang="zh-CN" dirty="0"/>
              <a:t>FCB</a:t>
            </a:r>
            <a:r>
              <a:rPr lang="zh-CN" altLang="en-US" dirty="0"/>
              <a:t>，而且还跟踪打开该文件的进程数量。接着，在单个进程的打开文件表中会增加一个条目，并通过指针将系统范围内的打开文件表的条目相连。</a:t>
            </a:r>
            <a:r>
              <a:rPr lang="en-US" altLang="zh-CN" dirty="0"/>
              <a:t>Open</a:t>
            </a:r>
            <a:r>
              <a:rPr lang="zh-CN" altLang="en-US" dirty="0"/>
              <a:t>（）函数返回一个指向单个进程的打开文件表中合适条目的指针，所有后续操作都通过这个指针，</a:t>
            </a:r>
            <a:r>
              <a:rPr lang="en-US" altLang="zh-CN" dirty="0" err="1"/>
              <a:t>unix</a:t>
            </a:r>
            <a:r>
              <a:rPr lang="zh-CN" altLang="en-US" dirty="0"/>
              <a:t>里称为文件描述符，</a:t>
            </a:r>
            <a:r>
              <a:rPr lang="en-US" altLang="zh-CN" dirty="0"/>
              <a:t>windows</a:t>
            </a:r>
            <a:r>
              <a:rPr lang="zh-CN" altLang="en-US" dirty="0"/>
              <a:t>里称为文件句柄。</a:t>
            </a:r>
            <a:endParaRPr lang="en-US" altLang="zh-CN" dirty="0"/>
          </a:p>
          <a:p>
            <a:r>
              <a:rPr lang="zh-CN" altLang="en-US" dirty="0"/>
              <a:t>（</a:t>
            </a:r>
            <a:r>
              <a:rPr lang="en-US" altLang="zh-CN" dirty="0"/>
              <a:t>b</a:t>
            </a:r>
            <a:r>
              <a:rPr lang="zh-CN" altLang="en-US" dirty="0"/>
              <a:t>）读文件。通过</a:t>
            </a:r>
            <a:r>
              <a:rPr lang="en-US" altLang="zh-CN" dirty="0"/>
              <a:t>read</a:t>
            </a:r>
            <a:r>
              <a:rPr lang="zh-CN" altLang="en-US" dirty="0"/>
              <a:t>（）调用打开后返回的指针，首先索引单个进程的打开文件表，再连接到系统范围的打开连接表，最后读磁盘上的数据块。内存中也缓冲了一些相应的数据块。</a:t>
            </a:r>
          </a:p>
          <a:p>
            <a:pPr eaLnBrk="1" hangingPunct="1"/>
            <a:endParaRPr lang="zh-CN" altLang="en-US" dirty="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4A9BD5C-AD3F-4B85-9FCC-4340635F2EE5}" type="slidenum">
              <a:rPr lang="zh-CN" altLang="en-US" smtClean="0">
                <a:latin typeface="Times New Roman" pitchFamily="18" charset="0"/>
              </a:rPr>
              <a:pPr/>
              <a:t>16</a:t>
            </a:fld>
            <a:endParaRPr lang="en-US" altLang="zh-CN">
              <a:latin typeface="Times New Roman" pitchFamily="18"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操作系统必须支持多个文件系统类型。如何才能把多个文件系统整合成一个目录结构？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244498B-666F-492A-AA6D-C76C046D5304}" type="slidenum">
              <a:rPr lang="zh-CN" altLang="en-US" smtClean="0">
                <a:latin typeface="Times New Roman" pitchFamily="18" charset="0"/>
              </a:rPr>
              <a:pPr/>
              <a:t>17</a:t>
            </a:fld>
            <a:endParaRPr lang="en-US" altLang="zh-CN">
              <a:latin typeface="Times New Roman" pitchFamily="18"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第一层是文件系统接口，包括</a:t>
            </a:r>
            <a:r>
              <a:rPr lang="en-US" altLang="zh-CN" dirty="0"/>
              <a:t>open</a:t>
            </a:r>
            <a:r>
              <a:rPr lang="zh-CN" altLang="en-US" dirty="0"/>
              <a:t>，</a:t>
            </a:r>
            <a:r>
              <a:rPr lang="en-US" altLang="zh-CN" dirty="0"/>
              <a:t>read</a:t>
            </a:r>
            <a:r>
              <a:rPr lang="zh-CN" altLang="en-US" dirty="0"/>
              <a:t>，</a:t>
            </a:r>
            <a:r>
              <a:rPr lang="en-US" altLang="zh-CN" dirty="0"/>
              <a:t>write</a:t>
            </a:r>
            <a:r>
              <a:rPr lang="zh-CN" altLang="en-US" dirty="0"/>
              <a:t>，</a:t>
            </a:r>
            <a:r>
              <a:rPr lang="en-US" altLang="zh-CN" dirty="0"/>
              <a:t>close</a:t>
            </a:r>
            <a:r>
              <a:rPr lang="zh-CN" altLang="en-US" dirty="0"/>
              <a:t>和文件描述符</a:t>
            </a:r>
            <a:endParaRPr lang="en-US" altLang="zh-CN" dirty="0"/>
          </a:p>
          <a:p>
            <a:r>
              <a:rPr lang="zh-CN" altLang="en-US" dirty="0"/>
              <a:t>第二层是</a:t>
            </a:r>
            <a:r>
              <a:rPr lang="en-US" altLang="zh-CN" dirty="0"/>
              <a:t>VFS</a:t>
            </a:r>
            <a:r>
              <a:rPr lang="zh-CN" altLang="en-US" dirty="0"/>
              <a:t>接口，他有两个目的（</a:t>
            </a:r>
            <a:r>
              <a:rPr lang="en-US" altLang="zh-CN" dirty="0"/>
              <a:t>1</a:t>
            </a:r>
            <a:r>
              <a:rPr lang="zh-CN" altLang="en-US" dirty="0"/>
              <a:t>）将文件系统的通用操作和具体实现分开，多个</a:t>
            </a:r>
            <a:r>
              <a:rPr lang="en-US" altLang="zh-CN" dirty="0" err="1"/>
              <a:t>vfs</a:t>
            </a:r>
            <a:r>
              <a:rPr lang="zh-CN" altLang="en-US" dirty="0"/>
              <a:t>接口的实现可以共存于同一台电脑，访问本地多个类型的文件系统（</a:t>
            </a:r>
            <a:r>
              <a:rPr lang="en-US" altLang="zh-CN" dirty="0"/>
              <a:t>2</a:t>
            </a:r>
            <a:r>
              <a:rPr lang="zh-CN" altLang="en-US" dirty="0"/>
              <a:t>）</a:t>
            </a:r>
            <a:r>
              <a:rPr lang="en-US" altLang="zh-CN" dirty="0" err="1"/>
              <a:t>vfs</a:t>
            </a:r>
            <a:r>
              <a:rPr lang="zh-CN" altLang="en-US" dirty="0"/>
              <a:t>提供了网络上唯一标识一个文件的机制</a:t>
            </a:r>
            <a:r>
              <a:rPr lang="en-US" altLang="zh-CN" dirty="0" err="1"/>
              <a:t>vnode</a:t>
            </a:r>
            <a:r>
              <a:rPr lang="zh-CN" altLang="en-US" dirty="0"/>
              <a:t>。因此</a:t>
            </a:r>
            <a:r>
              <a:rPr lang="en-US" altLang="zh-CN" dirty="0" err="1"/>
              <a:t>vfs</a:t>
            </a:r>
            <a:r>
              <a:rPr lang="zh-CN" altLang="en-US" dirty="0"/>
              <a:t>接口能够区分本地文件和远程文件，根据文件系统类型进一步区分不同的本地文件。</a:t>
            </a:r>
            <a:endParaRPr lang="en-US" altLang="zh-CN" dirty="0"/>
          </a:p>
          <a:p>
            <a:r>
              <a:rPr lang="zh-CN" altLang="en-US" dirty="0"/>
              <a:t>第三层实现具体文件系统类型和远程文件系统协议。</a:t>
            </a:r>
            <a:endParaRPr lang="en-US" altLang="zh-CN" dirty="0"/>
          </a:p>
          <a:p>
            <a:r>
              <a:rPr lang="en-US" altLang="zh-CN" dirty="0"/>
              <a:t>Linux </a:t>
            </a:r>
            <a:r>
              <a:rPr lang="en-US" altLang="zh-CN" dirty="0" err="1"/>
              <a:t>vfs</a:t>
            </a:r>
            <a:r>
              <a:rPr lang="zh-CN" altLang="en-US" dirty="0"/>
              <a:t>定义了</a:t>
            </a:r>
            <a:r>
              <a:rPr lang="en-US" altLang="zh-CN" dirty="0"/>
              <a:t>4</a:t>
            </a:r>
            <a:r>
              <a:rPr lang="zh-CN" altLang="en-US" dirty="0"/>
              <a:t>种主要的对象类型：索引节点对象（表示一个单独的文件），文件对象（表示一个打开的文件），超级块对象（表示整个文件系统），目录条目对象（表示一个单独的目录条目）</a:t>
            </a:r>
            <a:endParaRPr lang="zh-CN" altLang="en-US" dirty="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EBAFE32-5C87-4670-9C0C-FD277629E19F}" type="slidenum">
              <a:rPr lang="zh-CN" altLang="en-US" smtClean="0">
                <a:latin typeface="Times New Roman" pitchFamily="18" charset="0"/>
              </a:rPr>
              <a:pPr/>
              <a:t>19</a:t>
            </a:fld>
            <a:endParaRPr lang="en-US" altLang="zh-CN">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Times New Roman" pitchFamily="18" charset="0"/>
              </a:rPr>
              <a:t>采用线性搜索来查找特定条目（缺点）</a:t>
            </a:r>
          </a:p>
          <a:p>
            <a:pPr eaLnBrk="1" hangingPunct="1"/>
            <a:r>
              <a:rPr lang="zh-CN" altLang="en-US" dirty="0">
                <a:latin typeface="Times New Roman" pitchFamily="18" charset="0"/>
              </a:rPr>
              <a:t>许多操作系统采用软件缓存来存储最近访问过的目录信息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EBAFE32-5C87-4670-9C0C-FD277629E19F}" type="slidenum">
              <a:rPr lang="zh-CN" altLang="en-US" smtClean="0">
                <a:latin typeface="Times New Roman" pitchFamily="18" charset="0"/>
              </a:rPr>
              <a:pPr/>
              <a:t>20</a:t>
            </a:fld>
            <a:endParaRPr lang="en-US" altLang="zh-CN">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除了使用线性列表存储目录条目外，还使用了</a:t>
            </a:r>
            <a:r>
              <a:rPr lang="en-US" altLang="zh-CN" dirty="0"/>
              <a:t>hash</a:t>
            </a:r>
            <a:r>
              <a:rPr lang="zh-CN" altLang="en-US" dirty="0"/>
              <a:t>数据结构。</a:t>
            </a:r>
            <a:r>
              <a:rPr lang="en-US" altLang="zh-CN" dirty="0"/>
              <a:t>Hash</a:t>
            </a:r>
            <a:r>
              <a:rPr lang="zh-CN" altLang="en-US" dirty="0"/>
              <a:t>表根据文件名得到一个值，并返回一个指向线性列表中元素的指针。</a:t>
            </a:r>
            <a:endParaRPr lang="en-US" altLang="zh-CN" dirty="0"/>
          </a:p>
          <a:p>
            <a:r>
              <a:rPr lang="zh-CN" altLang="en-US" dirty="0"/>
              <a:t>链式</a:t>
            </a:r>
            <a:r>
              <a:rPr lang="en-US" altLang="zh-CN" dirty="0"/>
              <a:t>hash</a:t>
            </a:r>
            <a:r>
              <a:rPr lang="zh-CN" altLang="en-US" dirty="0"/>
              <a:t>表，每个</a:t>
            </a:r>
            <a:r>
              <a:rPr lang="en-US" altLang="zh-CN" dirty="0"/>
              <a:t>hash</a:t>
            </a:r>
            <a:r>
              <a:rPr lang="zh-CN" altLang="en-US" dirty="0"/>
              <a:t>条目指向一个链表，先</a:t>
            </a:r>
            <a:r>
              <a:rPr lang="en-US" altLang="zh-CN" dirty="0"/>
              <a:t>hash</a:t>
            </a:r>
            <a:r>
              <a:rPr lang="zh-CN" altLang="en-US" dirty="0"/>
              <a:t>，再链表搜索。</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758DB99-85D8-496B-9FAC-C9A986A8AB76}" type="slidenum">
              <a:rPr lang="zh-CN" altLang="en-US" smtClean="0">
                <a:latin typeface="Times New Roman" pitchFamily="18" charset="0"/>
              </a:rPr>
              <a:pPr/>
              <a:t>22</a:t>
            </a:fld>
            <a:endParaRPr lang="en-US" altLang="zh-CN">
              <a:latin typeface="Times New Roman" pitchFamily="18" charset="0"/>
            </a:endParaRPr>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F6F8379-0C5A-42D9-B9D5-3E03EFDC42D8}" type="slidenum">
              <a:rPr lang="zh-CN" altLang="en-US" smtClean="0">
                <a:latin typeface="Times New Roman" pitchFamily="18" charset="0"/>
              </a:rPr>
              <a:pPr/>
              <a:t>23</a:t>
            </a:fld>
            <a:endParaRPr lang="en-US" altLang="zh-CN">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2575EE1-BFD1-48D1-88A4-4028CA1D42FE}" type="slidenum">
              <a:rPr lang="zh-CN" altLang="en-US" smtClean="0">
                <a:latin typeface="Times New Roman" pitchFamily="18" charset="0"/>
              </a:rPr>
              <a:pPr/>
              <a:t>2</a:t>
            </a:fld>
            <a:endParaRPr lang="en-US" altLang="zh-CN">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B2C4221-F86B-4BD8-8235-9C7DB2BE1B00}" type="slidenum">
              <a:rPr lang="zh-CN" altLang="en-US" smtClean="0">
                <a:latin typeface="Times New Roman" pitchFamily="18" charset="0"/>
              </a:rPr>
              <a:pPr/>
              <a:t>24</a:t>
            </a:fld>
            <a:endParaRPr lang="en-US" altLang="zh-CN">
              <a:latin typeface="Times New Roman" pitchFamily="18"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0C68624-9E17-4420-9584-20609BF1BF15}" type="slidenum">
              <a:rPr lang="zh-CN" altLang="en-US" smtClean="0">
                <a:latin typeface="Times New Roman" pitchFamily="18" charset="0"/>
              </a:rPr>
              <a:pPr/>
              <a:t>25</a:t>
            </a:fld>
            <a:endParaRPr lang="en-US" altLang="zh-CN">
              <a:latin typeface="Times New Roman" pitchFamily="18" charset="0"/>
            </a:endParaRPr>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88C236B-259A-4ABD-A147-A8544361CE4E}" type="slidenum">
              <a:rPr lang="en-US" altLang="zh-CN" smtClean="0">
                <a:latin typeface="Times New Roman" pitchFamily="18" charset="0"/>
              </a:rPr>
              <a:pPr/>
              <a:t>26</a:t>
            </a:fld>
            <a:endParaRPr lang="en-US" altLang="zh-CN">
              <a:latin typeface="Times New Roman" pitchFamily="18"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A030109-2A47-451A-884F-E87A9E99A2FB}" type="slidenum">
              <a:rPr lang="zh-CN" altLang="en-US" smtClean="0">
                <a:latin typeface="Times New Roman" pitchFamily="18" charset="0"/>
              </a:rPr>
              <a:pPr/>
              <a:t>27</a:t>
            </a:fld>
            <a:endParaRPr lang="en-US" altLang="zh-CN">
              <a:latin typeface="Times New Roman" pitchFamily="18" charset="0"/>
            </a:endParaRPr>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a:buFont typeface="Monotype Sorts" pitchFamily="4" charset="2"/>
              <a:buNone/>
            </a:pPr>
            <a:r>
              <a:rPr lang="zh-CN" altLang="en-US" sz="1200" dirty="0"/>
              <a:t>许多新的文件系统采用一种优化的连续分配方法</a:t>
            </a:r>
            <a:endParaRPr lang="zh-CN" altLang="en-US" sz="1100" dirty="0"/>
          </a:p>
          <a:p>
            <a:pPr marL="0" indent="0" algn="l">
              <a:buFont typeface="Monotype Sorts" pitchFamily="4" charset="2"/>
              <a:buNone/>
            </a:pPr>
            <a:r>
              <a:rPr lang="zh-CN" altLang="en-US" sz="1200" dirty="0"/>
              <a:t>该方法开始分配一块连续空间，当空间不够时，另一块被称为扩展的连续空间会添加到原来的分配中。</a:t>
            </a:r>
            <a:endParaRPr lang="zh-CN" altLang="en-US" sz="1100" dirty="0"/>
          </a:p>
          <a:p>
            <a:pPr marL="0" indent="0" algn="l">
              <a:buFont typeface="Monotype Sorts" pitchFamily="4" charset="2"/>
              <a:buNone/>
            </a:pPr>
            <a:r>
              <a:rPr lang="zh-CN" altLang="en-US" sz="1200" dirty="0"/>
              <a:t>文件块的位置就成为开始地址、块数、加上一个指向下一扩展的指针。</a:t>
            </a:r>
          </a:p>
          <a:p>
            <a:pPr eaLnBrk="1" hangingPunct="1"/>
            <a:endParaRPr lang="zh-CN" altLang="en-US" dirty="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062980E-E53C-4E0F-9B5F-6D2D42CE6EAB}" type="slidenum">
              <a:rPr lang="en-US" altLang="zh-CN" smtClean="0">
                <a:latin typeface="Times New Roman" pitchFamily="18" charset="0"/>
              </a:rPr>
              <a:pPr/>
              <a:t>28</a:t>
            </a:fld>
            <a:endParaRPr lang="en-US" altLang="zh-CN">
              <a:latin typeface="Times New Roman" pitchFamily="18"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F060A1C-F866-4CAD-917C-6F29FA3A3E80}" type="slidenum">
              <a:rPr lang="zh-CN" altLang="en-US" smtClean="0">
                <a:latin typeface="Times New Roman" pitchFamily="18" charset="0"/>
              </a:rPr>
              <a:pPr/>
              <a:t>29</a:t>
            </a:fld>
            <a:endParaRPr lang="en-US" altLang="zh-CN">
              <a:latin typeface="Times New Roman" pitchFamily="18" charset="0"/>
            </a:endParaRPr>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82404E3-BC13-4FD3-9C33-2AC204C32A3C}" type="slidenum">
              <a:rPr lang="zh-CN" altLang="en-US" smtClean="0">
                <a:latin typeface="Times New Roman" pitchFamily="18" charset="0"/>
              </a:rPr>
              <a:pPr/>
              <a:t>30</a:t>
            </a:fld>
            <a:endParaRPr lang="en-US" altLang="zh-CN">
              <a:latin typeface="Times New Roman" pitchFamily="18"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49DBA27-ED8A-4768-BEAE-6C8CDA6CEE6B}" type="slidenum">
              <a:rPr lang="zh-CN" altLang="en-US" smtClean="0">
                <a:latin typeface="Times New Roman" pitchFamily="18" charset="0"/>
              </a:rPr>
              <a:pPr/>
              <a:t>31</a:t>
            </a:fld>
            <a:endParaRPr lang="en-US" altLang="zh-CN">
              <a:latin typeface="Times New Roman" pitchFamily="18"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D3F4270-65BF-476B-ACE6-5FC73F25434C}" type="slidenum">
              <a:rPr lang="zh-CN" altLang="en-US" smtClean="0">
                <a:latin typeface="Times New Roman" pitchFamily="18" charset="0"/>
              </a:rPr>
              <a:pPr/>
              <a:t>33</a:t>
            </a:fld>
            <a:endParaRPr lang="en-US" altLang="zh-CN">
              <a:latin typeface="Times New Roman" pitchFamily="18"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9C8DEB0-B835-48F3-9F73-821B36B4EC71}" type="slidenum">
              <a:rPr lang="en-US" altLang="zh-CN" smtClean="0">
                <a:latin typeface="Times New Roman" pitchFamily="18" charset="0"/>
              </a:rPr>
              <a:pPr/>
              <a:t>37</a:t>
            </a:fld>
            <a:endParaRPr lang="en-US" altLang="zh-CN">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itchFamily="18" charset="0"/>
              </a:rPr>
              <a:t>通常一个卷对应一个分区，</a:t>
            </a:r>
            <a:r>
              <a:rPr lang="en-US" altLang="zh-CN" dirty="0">
                <a:latin typeface="Times New Roman" pitchFamily="18" charset="0"/>
              </a:rPr>
              <a:t>NTFS</a:t>
            </a:r>
            <a:r>
              <a:rPr lang="zh-CN" altLang="en-US" dirty="0">
                <a:latin typeface="Times New Roman" pitchFamily="18" charset="0"/>
              </a:rPr>
              <a:t>的一个卷可以有多个分区组成</a:t>
            </a:r>
            <a:endParaRPr lang="zh-CN" altLang="zh-CN"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E0FA899-4C5C-43DB-A3F7-0470DE0581B9}" type="slidenum">
              <a:rPr lang="zh-CN" altLang="en-US" smtClean="0">
                <a:latin typeface="Times New Roman" pitchFamily="18" charset="0"/>
              </a:rPr>
              <a:pPr/>
              <a:t>3</a:t>
            </a:fld>
            <a:endParaRPr lang="en-US" altLang="zh-CN">
              <a:latin typeface="Times New Roman" pitchFamily="18"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9C8DEB0-B835-48F3-9F73-821B36B4EC71}" type="slidenum">
              <a:rPr lang="en-US" altLang="zh-CN" smtClean="0">
                <a:latin typeface="Times New Roman" pitchFamily="18" charset="0"/>
              </a:rPr>
              <a:pPr/>
              <a:t>38</a:t>
            </a:fld>
            <a:endParaRPr lang="en-US" altLang="zh-CN">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309A53E-1CFA-4BD8-AF3F-5FA82E00FCEE}" type="slidenum">
              <a:rPr lang="zh-CN" altLang="en-US" smtClean="0">
                <a:latin typeface="Times New Roman" pitchFamily="18" charset="0"/>
              </a:rPr>
              <a:pPr/>
              <a:t>39</a:t>
            </a:fld>
            <a:endParaRPr lang="en-US" altLang="zh-CN">
              <a:latin typeface="Times New Roman" pitchFamily="18"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BFFA772-F7F4-41F9-BFDF-9AF1A59F788B}" type="slidenum">
              <a:rPr lang="zh-CN" altLang="en-US" smtClean="0">
                <a:latin typeface="Times New Roman" pitchFamily="18" charset="0"/>
              </a:rPr>
              <a:pPr/>
              <a:t>40</a:t>
            </a:fld>
            <a:endParaRPr lang="en-US" altLang="zh-CN">
              <a:latin typeface="Times New Roman" pitchFamily="18"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182F0D4-F03F-4952-BB00-3F349BAEDAA3}" type="slidenum">
              <a:rPr lang="zh-CN" altLang="en-US" smtClean="0">
                <a:latin typeface="Times New Roman" pitchFamily="18" charset="0"/>
              </a:rPr>
              <a:pPr/>
              <a:t>41</a:t>
            </a:fld>
            <a:endParaRPr lang="en-US" altLang="zh-CN">
              <a:latin typeface="Times New Roman" pitchFamily="18"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4ED2203-5401-49EF-A8D4-52A3F0630F6D}" type="slidenum">
              <a:rPr lang="zh-CN" altLang="en-US" smtClean="0">
                <a:latin typeface="Times New Roman" pitchFamily="18" charset="0"/>
              </a:rPr>
              <a:pPr/>
              <a:t>42</a:t>
            </a:fld>
            <a:endParaRPr lang="en-US" altLang="zh-CN">
              <a:latin typeface="Times New Roman" pitchFamily="18" charset="0"/>
            </a:endParaRPr>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51B126F-5458-4192-8D8C-3DB22CBADE60}" type="slidenum">
              <a:rPr lang="zh-CN" altLang="en-US" smtClean="0">
                <a:latin typeface="Times New Roman" pitchFamily="18" charset="0"/>
              </a:rPr>
              <a:pPr/>
              <a:t>43</a:t>
            </a:fld>
            <a:endParaRPr lang="en-US" altLang="zh-CN">
              <a:latin typeface="Times New Roman" pitchFamily="18"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49588EC-CC78-4A9E-A44F-A0BC92335DBA}" type="slidenum">
              <a:rPr lang="zh-CN" altLang="en-US" smtClean="0">
                <a:latin typeface="Times New Roman" pitchFamily="18" charset="0"/>
              </a:rPr>
              <a:pPr/>
              <a:t>44</a:t>
            </a:fld>
            <a:endParaRPr lang="en-US" altLang="zh-CN">
              <a:latin typeface="Times New Roman" pitchFamily="18"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D64B683-3C96-4FBD-A0BE-3FF487DB8B0C}" type="slidenum">
              <a:rPr lang="zh-CN" altLang="en-US" smtClean="0">
                <a:latin typeface="Times New Roman" pitchFamily="18" charset="0"/>
              </a:rPr>
              <a:pPr/>
              <a:t>45</a:t>
            </a:fld>
            <a:endParaRPr lang="en-US" altLang="zh-CN">
              <a:latin typeface="Times New Roman" pitchFamily="18"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7684642-AF68-41E4-982C-2DF566902F73}" type="slidenum">
              <a:rPr lang="zh-CN" altLang="en-US" smtClean="0">
                <a:latin typeface="Times New Roman" pitchFamily="18" charset="0"/>
              </a:rPr>
              <a:pPr/>
              <a:t>48</a:t>
            </a:fld>
            <a:endParaRPr lang="en-US" altLang="zh-CN">
              <a:latin typeface="Times New Roman" pitchFamily="18" charset="0"/>
            </a:endParaRPr>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因为磁盘空间有限，所以如果可能需要将删除文件的空间用于新文件。为了记录空闲磁盘空间，系统需要维护一个</a:t>
            </a:r>
            <a:r>
              <a:rPr lang="zh-CN" altLang="en-US" b="1" dirty="0"/>
              <a:t>空闲空间链表（</a:t>
            </a:r>
            <a:r>
              <a:rPr lang="en-US" altLang="zh-CN" b="1" dirty="0"/>
              <a:t>free-space list</a:t>
            </a:r>
            <a:r>
              <a:rPr lang="zh-CN" altLang="en-US" b="1" dirty="0"/>
              <a:t>）</a:t>
            </a:r>
            <a:r>
              <a:rPr lang="zh-CN" altLang="en-US" dirty="0"/>
              <a:t>。空闲空间链表记录了所有空闲磁盘空间，即未分配给文件或目录的空间。当创建文件时，搜索空闲空间链表以得到所需要的空间，并分配给新文件。这些空间会从空闲链表中删除。当删除文件时，其磁盘空间会增加到空闲空间表上。</a:t>
            </a:r>
            <a:endParaRPr lang="zh-CN" altLang="en-US" dirty="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554AF15-68BE-45D9-BDC3-7676E61CFE30}" type="slidenum">
              <a:rPr lang="zh-CN" altLang="en-US" smtClean="0">
                <a:latin typeface="Times New Roman" pitchFamily="18" charset="0"/>
              </a:rPr>
              <a:pPr/>
              <a:t>49</a:t>
            </a:fld>
            <a:endParaRPr lang="en-US" altLang="zh-CN">
              <a:latin typeface="Times New Roman" pitchFamily="18"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空闲空间管理的另一个方法是将所有的空闲磁盘块用链表连接起来，并将指向第一空闲块的指针保存在磁盘的特殊位置，同时也缓存在内存中。第一块包含一个下一空闲磁盘块的指针，如此继续下去。好在遍历整个表并不是一个经常操作。通常，操作系统只不过简单地需要一个空闲块以分配给一个文件，所以分配空闲表的第一块就可以了。</a:t>
            </a:r>
            <a:r>
              <a:rPr lang="en-US" altLang="zh-CN" dirty="0"/>
              <a:t>FAT</a:t>
            </a:r>
            <a:r>
              <a:rPr lang="zh-CN" altLang="en-US" dirty="0"/>
              <a:t>方法将空闲块的计算结合到分配数据结构中，不再需要另外的方法。</a:t>
            </a:r>
            <a:endParaRPr lang="en-US" altLang="zh-CN" dirty="0"/>
          </a:p>
          <a:p>
            <a:pPr eaLnBrk="1" hangingPunct="1"/>
            <a:r>
              <a:rPr lang="zh-CN" altLang="en-US" dirty="0"/>
              <a:t> 对空闲链表的一个改进是将</a:t>
            </a:r>
            <a:r>
              <a:rPr lang="en-US" altLang="zh-CN" dirty="0"/>
              <a:t>n</a:t>
            </a:r>
            <a:r>
              <a:rPr lang="zh-CN" altLang="en-US" dirty="0"/>
              <a:t>个空闲块的地址存在第一个空闲块中。这些块中前</a:t>
            </a:r>
            <a:r>
              <a:rPr lang="en-US" altLang="zh-CN" dirty="0"/>
              <a:t>n-1</a:t>
            </a:r>
            <a:r>
              <a:rPr lang="zh-CN" altLang="en-US" dirty="0"/>
              <a:t>个确实为空，而最后一块包含另外</a:t>
            </a:r>
            <a:r>
              <a:rPr lang="en-US" altLang="zh-CN" dirty="0"/>
              <a:t>n</a:t>
            </a:r>
            <a:r>
              <a:rPr lang="zh-CN" altLang="en-US" dirty="0"/>
              <a:t>个空闲块地址。</a:t>
            </a:r>
            <a:endParaRPr lang="en-US" altLang="zh-CN" dirty="0"/>
          </a:p>
          <a:p>
            <a:pPr eaLnBrk="1" hangingPunct="1"/>
            <a:r>
              <a:rPr lang="zh-CN" altLang="en-US" dirty="0"/>
              <a:t>另外一种方法是利用这样一个事实：通常，有多个连续块需要同时分配或释放，尤其是在使用连续分配和采用簇时更是如此。因此，不是记录</a:t>
            </a:r>
            <a:r>
              <a:rPr lang="en-US" altLang="zh-CN" dirty="0"/>
              <a:t>n</a:t>
            </a:r>
            <a:r>
              <a:rPr lang="zh-CN" altLang="en-US" dirty="0"/>
              <a:t>个空闲块的地址，而是可以记录第一块的地址和紧跟第一块的连续的空闲块的数量</a:t>
            </a:r>
            <a:r>
              <a:rPr lang="en-US" altLang="zh-CN" dirty="0"/>
              <a:t>n</a:t>
            </a:r>
            <a:r>
              <a:rPr lang="zh-CN" altLang="en-US" dirty="0"/>
              <a:t>。这样，空闲空间表的每个条目包括磁盘地址和数量。虽然每个条目会比原来需要更多空间，但是表的总长度会更短，这是因为连续块的数量常常大于</a:t>
            </a:r>
            <a:r>
              <a:rPr lang="en-US" altLang="zh-CN" dirty="0"/>
              <a:t>1</a:t>
            </a:r>
            <a:r>
              <a:rPr lang="zh-CN" altLang="en-US" dirty="0"/>
              <a:t>。</a:t>
            </a:r>
            <a:endParaRPr lang="zh-CN" altLang="en-US"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06BE0D1-5BE1-4666-BC0E-723C29A599F0}" type="slidenum">
              <a:rPr lang="zh-CN" altLang="en-US" smtClean="0">
                <a:latin typeface="Times New Roman" pitchFamily="18" charset="0"/>
              </a:rPr>
              <a:pPr/>
              <a:t>5</a:t>
            </a:fld>
            <a:endParaRPr lang="en-US" altLang="zh-CN">
              <a:latin typeface="Times New Roman" pitchFamily="18"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0C2D3E5-844F-4745-B243-996D10EDDF7A}" type="slidenum">
              <a:rPr lang="zh-CN" altLang="en-US" smtClean="0">
                <a:latin typeface="Times New Roman" pitchFamily="18" charset="0"/>
              </a:rPr>
              <a:pPr/>
              <a:t>50</a:t>
            </a:fld>
            <a:endParaRPr lang="en-US" altLang="zh-CN">
              <a:latin typeface="Times New Roman" pitchFamily="18"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CF307D9-A32C-44E7-9391-53C6371B0196}" type="slidenum">
              <a:rPr lang="zh-CN" altLang="en-US" smtClean="0">
                <a:latin typeface="Times New Roman" pitchFamily="18" charset="0"/>
              </a:rPr>
              <a:pPr/>
              <a:t>51</a:t>
            </a:fld>
            <a:endParaRPr lang="en-US" altLang="zh-CN">
              <a:latin typeface="Times New Roman" pitchFamily="18"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0F7AED36-B191-4848-9167-89AC12370509}" type="slidenum">
              <a:rPr lang="zh-CN" altLang="en-US" smtClean="0">
                <a:latin typeface="Times New Roman" pitchFamily="18" charset="0"/>
              </a:rPr>
              <a:pPr/>
              <a:t>53</a:t>
            </a:fld>
            <a:endParaRPr lang="en-US" altLang="zh-CN">
              <a:latin typeface="Times New Roman" pitchFamily="18"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C2A8EDB-5F83-4B03-9169-02F23CDE2632}" type="slidenum">
              <a:rPr lang="zh-CN" altLang="en-US" smtClean="0">
                <a:latin typeface="Times New Roman" pitchFamily="18" charset="0"/>
              </a:rPr>
              <a:pPr/>
              <a:t>54</a:t>
            </a:fld>
            <a:endParaRPr lang="en-US" altLang="zh-CN">
              <a:latin typeface="Times New Roman" pitchFamily="18"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考虑文件打开和访问的两种方法。一种方法是使用内存映射，另一种方法使用标准系统调用</a:t>
            </a:r>
            <a:r>
              <a:rPr lang="en-US" altLang="zh-CN" dirty="0"/>
              <a:t>read()</a:t>
            </a:r>
            <a:r>
              <a:rPr lang="zh-CN" altLang="en-US" dirty="0"/>
              <a:t>和</a:t>
            </a:r>
            <a:r>
              <a:rPr lang="en-US" altLang="zh-CN" dirty="0"/>
              <a:t>write()</a:t>
            </a:r>
            <a:r>
              <a:rPr lang="zh-CN" altLang="en-US" dirty="0"/>
              <a:t>。如果没有统一缓冲缓存，那么情况会如下图所示。</a:t>
            </a:r>
            <a:endParaRPr lang="zh-CN" altLang="en-US" dirty="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9C9E80D-CA3F-4466-B21A-F831B9A86B61}" type="slidenum">
              <a:rPr lang="zh-CN" altLang="en-US" smtClean="0">
                <a:latin typeface="Times New Roman" pitchFamily="18" charset="0"/>
              </a:rPr>
              <a:pPr/>
              <a:t>55</a:t>
            </a:fld>
            <a:endParaRPr lang="en-US" altLang="zh-CN">
              <a:latin typeface="Times New Roman" pitchFamily="18"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在这种情况下，标准系统调用</a:t>
            </a:r>
            <a:r>
              <a:rPr lang="en-US" altLang="zh-CN" dirty="0"/>
              <a:t>read()</a:t>
            </a:r>
            <a:r>
              <a:rPr lang="zh-CN" altLang="en-US" dirty="0"/>
              <a:t>和</a:t>
            </a:r>
            <a:r>
              <a:rPr lang="en-US" altLang="zh-CN" dirty="0"/>
              <a:t>write()</a:t>
            </a:r>
            <a:r>
              <a:rPr lang="zh-CN" altLang="en-US" dirty="0"/>
              <a:t>会经过统一缓冲缓存。内存映调用需要使用两个缓存：页面缓存和缓冲缓存。内存映射先从文件系统中读入磁盘块并存放在缓冲缓存中。因为虚拟内存不能直接与缓冲缓存进行交流，所以缓冲缓存内的文件必须复制到页面缓存中。这种情况称为</a:t>
            </a:r>
            <a:r>
              <a:rPr lang="zh-CN" altLang="en-US" b="1" dirty="0"/>
              <a:t>双重缓存（</a:t>
            </a:r>
            <a:r>
              <a:rPr lang="en-US" altLang="zh-CN" b="1" dirty="0"/>
              <a:t>double caching</a:t>
            </a:r>
            <a:r>
              <a:rPr lang="zh-CN" altLang="en-US" b="1" dirty="0"/>
              <a:t>），</a:t>
            </a:r>
            <a:r>
              <a:rPr lang="zh-CN" altLang="en-US" dirty="0"/>
              <a:t>需要两次缓存文件数据。</a:t>
            </a:r>
            <a:endParaRPr lang="zh-CN" altLang="en-US" dirty="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0719446-DA4A-4328-BC2E-3B6693156F0B}" type="slidenum">
              <a:rPr lang="zh-CN" altLang="en-US" smtClean="0">
                <a:latin typeface="Times New Roman" pitchFamily="18" charset="0"/>
              </a:rPr>
              <a:pPr/>
              <a:t>56</a:t>
            </a:fld>
            <a:endParaRPr lang="en-US" altLang="zh-CN">
              <a:latin typeface="Times New Roman" pitchFamily="18" charset="0"/>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提供了统一缓冲缓存，内存映射与</a:t>
            </a:r>
            <a:r>
              <a:rPr lang="en-US" altLang="zh-CN" dirty="0"/>
              <a:t>read()</a:t>
            </a:r>
            <a:r>
              <a:rPr lang="zh-CN" altLang="en-US" dirty="0"/>
              <a:t>和</a:t>
            </a:r>
            <a:r>
              <a:rPr lang="en-US" altLang="zh-CN" dirty="0"/>
              <a:t>write()</a:t>
            </a:r>
            <a:r>
              <a:rPr lang="zh-CN" altLang="en-US" dirty="0"/>
              <a:t>系统调用都使用同样的缓冲缓存。这避免了双重缓存，且也允许用虚拟内存系统来管理文件数据。这种统一缓冲缓存如下所示。</a:t>
            </a:r>
            <a:endParaRPr lang="zh-CN" altLang="en-US" dirty="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761AED7-324C-4B86-BB58-76E593319255}" type="slidenum">
              <a:rPr lang="zh-CN" altLang="en-US" smtClean="0">
                <a:latin typeface="Times New Roman" pitchFamily="18" charset="0"/>
              </a:rPr>
              <a:pPr/>
              <a:t>57</a:t>
            </a:fld>
            <a:endParaRPr lang="en-US" altLang="zh-CN">
              <a:latin typeface="Times New Roman" pitchFamily="18"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页面缓存，文件系统和磁盘驱动程序有着有趣的联系。当数据写到磁盘文件时，页先放在缓存中，并且磁盘驱动程序会根据磁盘地址对输出队列进行排序。这两个操作允许磁盘驱动最小化磁头寻道和优化写数据。除非要求同步写，否则进行写磁盘只是写入缓存，系统在方便时异步地将数据写到磁盘中。因而，用户觉得写非常快。当从磁盘中读入数据时，块</a:t>
            </a:r>
            <a:r>
              <a:rPr lang="en-US" altLang="zh-CN" dirty="0"/>
              <a:t>I/O</a:t>
            </a:r>
            <a:r>
              <a:rPr lang="zh-CN" altLang="en-US" dirty="0"/>
              <a:t>系统会执行一定的预读操作；结果是，写比读更加异步。</a:t>
            </a:r>
            <a:endParaRPr lang="zh-CN" altLang="en-US" dirty="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31DDDEE5-959C-4CD1-8993-5E957A7316E6}" type="slidenum">
              <a:rPr lang="zh-CN" altLang="en-US" smtClean="0">
                <a:latin typeface="Times New Roman" pitchFamily="18" charset="0"/>
              </a:rPr>
              <a:pPr/>
              <a:t>59</a:t>
            </a:fld>
            <a:endParaRPr lang="en-US" altLang="zh-CN">
              <a:latin typeface="Times New Roman" pitchFamily="18"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部分目录信息保存在内存（或缓存）中以加快访问。因为缓存目录信息写到磁盘并不是马上进行的，所以内存目录信息通常要比相应磁盘信息更新。</a:t>
            </a:r>
          </a:p>
          <a:p>
            <a:r>
              <a:rPr lang="zh-CN" altLang="en-US" dirty="0"/>
              <a:t>    通常，一个检查和纠正磁盘不一致对的特殊程序需要在重启时运行。</a:t>
            </a:r>
            <a:r>
              <a:rPr lang="zh-CN" altLang="en-US" b="1" dirty="0"/>
              <a:t>一致性检查程序（</a:t>
            </a:r>
            <a:r>
              <a:rPr lang="en-US" altLang="zh-CN" b="1" dirty="0"/>
              <a:t>consistency checker</a:t>
            </a:r>
            <a:r>
              <a:rPr lang="zh-CN" altLang="en-US" b="1" dirty="0"/>
              <a:t>）</a:t>
            </a:r>
            <a:r>
              <a:rPr lang="en-US" altLang="zh-CN" b="1" dirty="0"/>
              <a:t>,</a:t>
            </a:r>
            <a:r>
              <a:rPr lang="zh-CN" altLang="en-US" dirty="0"/>
              <a:t>例如</a:t>
            </a:r>
            <a:r>
              <a:rPr lang="en-US" altLang="zh-CN" dirty="0"/>
              <a:t>UNIX</a:t>
            </a:r>
            <a:r>
              <a:rPr lang="zh-CN" altLang="en-US" dirty="0"/>
              <a:t>下的</a:t>
            </a:r>
            <a:r>
              <a:rPr lang="en-US" altLang="zh-CN" dirty="0" err="1"/>
              <a:t>fsck</a:t>
            </a:r>
            <a:r>
              <a:rPr lang="zh-CN" altLang="en-US" dirty="0"/>
              <a:t>和</a:t>
            </a:r>
            <a:r>
              <a:rPr lang="en-US" altLang="zh-CN" dirty="0"/>
              <a:t>MS-DOS</a:t>
            </a:r>
            <a:r>
              <a:rPr lang="zh-CN" altLang="en-US" dirty="0"/>
              <a:t>下的</a:t>
            </a:r>
            <a:r>
              <a:rPr lang="en-US" altLang="zh-CN" dirty="0" err="1"/>
              <a:t>chkdsk</a:t>
            </a:r>
            <a:r>
              <a:rPr lang="zh-CN" altLang="en-US" dirty="0"/>
              <a:t>系统程序，将目录结构数据与磁盘数据相比较，并试图纠正所发现的不一致。分配算法和空闲空间管理算法决定了检查程序能发现什么类型的问题，及其如何成功地纠正问题。</a:t>
            </a:r>
          </a:p>
          <a:p>
            <a:pPr eaLnBrk="1" hangingPunct="1"/>
            <a:endParaRPr lang="zh-CN" altLang="en-US" dirty="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FE7C868-9929-4D2C-AC27-B516B2CCCCAB}" type="slidenum">
              <a:rPr lang="zh-CN" altLang="en-US" smtClean="0">
                <a:latin typeface="Times New Roman" pitchFamily="18" charset="0"/>
              </a:rPr>
              <a:pPr/>
              <a:t>60</a:t>
            </a:fld>
            <a:endParaRPr lang="en-US" altLang="zh-CN">
              <a:latin typeface="Times New Roman" pitchFamily="18" charset="0"/>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 数据库基于日志恢复算法已成功应用到一致性检查问题，这种实现称为</a:t>
            </a:r>
            <a:r>
              <a:rPr lang="zh-CN" altLang="en-US" b="1" dirty="0"/>
              <a:t>基于日志的面向事务文件系统（</a:t>
            </a:r>
            <a:r>
              <a:rPr lang="en-US" altLang="zh-CN" b="1" dirty="0"/>
              <a:t>log-based transaction-oriented</a:t>
            </a:r>
            <a:r>
              <a:rPr lang="zh-CN" altLang="en-US" b="1" dirty="0"/>
              <a:t>或</a:t>
            </a:r>
            <a:r>
              <a:rPr lang="en-US" altLang="zh-CN" b="1" dirty="0"/>
              <a:t>journaling file system</a:t>
            </a:r>
            <a:r>
              <a:rPr lang="zh-CN" altLang="en-US" b="1" dirty="0"/>
              <a:t>）。 </a:t>
            </a:r>
            <a:endParaRPr lang="zh-CN" altLang="en-US" dirty="0"/>
          </a:p>
          <a:p>
            <a:r>
              <a:rPr lang="zh-CN" altLang="en-US" b="1" dirty="0"/>
              <a:t>    </a:t>
            </a:r>
            <a:r>
              <a:rPr lang="zh-CN" altLang="en-US" dirty="0"/>
              <a:t>所有元数据都按顺序写到日志上。执行一个特殊任务的一组操作称为</a:t>
            </a:r>
            <a:r>
              <a:rPr lang="zh-CN" altLang="en-US" b="1" dirty="0"/>
              <a:t>事务（</a:t>
            </a:r>
            <a:r>
              <a:rPr lang="en-US" altLang="zh-CN" b="1" dirty="0"/>
              <a:t>transaction</a:t>
            </a:r>
            <a:r>
              <a:rPr lang="zh-CN" altLang="en-US" b="1" dirty="0"/>
              <a:t>）。</a:t>
            </a:r>
            <a:r>
              <a:rPr lang="zh-CN" altLang="en-US" dirty="0"/>
              <a:t>这些修改一旦写到这个日志上之后，就可认为已经提交，系统调用就可返回到用户进程，以允许它继续执行。同时，这些日志条目再对真实文件系统结构进行重放。随着修改的进行，可不断地更新一个指针以表示哪些操作已完成和哪些仍然没有完成。当一个完成提交事务已完成，那么就从日志文件中删除（日志文件事实上是个环形缓冲）。</a:t>
            </a:r>
            <a:r>
              <a:rPr lang="zh-CN" altLang="en-US" b="1" dirty="0"/>
              <a:t>环形缓冲</a:t>
            </a:r>
            <a:r>
              <a:rPr lang="zh-CN" altLang="en-US" dirty="0"/>
              <a:t>写到空间末尾的时候，会从头开始写，从而覆盖掉以前的旧值。</a:t>
            </a:r>
          </a:p>
          <a:p>
            <a:r>
              <a:rPr lang="zh-CN" altLang="en-US" dirty="0"/>
              <a:t>    如果系统崩溃，日志文件可能有零个或多个事务。它所包含的任何事务已经由操作系统所提交，但是还没有（对文件系统）完成，所以必须要完成。可以执行事务直到该工作完成，因此文件系统结构仍能保持一致。唯一可能出现的问题是一个事务被中断，即在系统崩溃之前，它还没有被提交。这些事务所做文件系统的修改必须撤销，以恢复文件系统地一致性。这种恢复只是在崩溃时才需要，从而避免了与一致检查有关的所有问题。</a:t>
            </a:r>
          </a:p>
          <a:p>
            <a:r>
              <a:rPr lang="zh-CN" altLang="en-US" dirty="0"/>
              <a:t>    对磁盘元数据更新采用日志的另一种好处是，这些更新比直接在磁盘上进行要快。这种改善原因是顺序</a:t>
            </a:r>
            <a:r>
              <a:rPr lang="en-US" altLang="zh-CN" dirty="0"/>
              <a:t>I/O</a:t>
            </a:r>
            <a:r>
              <a:rPr lang="zh-CN" altLang="en-US" dirty="0"/>
              <a:t>比随机</a:t>
            </a:r>
            <a:r>
              <a:rPr lang="en-US" altLang="zh-CN" dirty="0"/>
              <a:t>I/O</a:t>
            </a:r>
            <a:r>
              <a:rPr lang="zh-CN" altLang="en-US" dirty="0"/>
              <a:t>的性能要好。低效率的同步随机元数据被转换成高效的同步顺序（基于日志文件系统的记录区域）。这些修改再通过随机写而异步回放到适当数据结构。总的结构是面向元数据操作（如文件创建和文件删除）性能的提高。</a:t>
            </a:r>
          </a:p>
          <a:p>
            <a:pPr eaLnBrk="1" hangingPunct="1"/>
            <a:endParaRPr lang="zh-CN" altLang="en-US" dirty="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C05C582-150A-4FCE-94C2-5A1A751572D6}" type="slidenum">
              <a:rPr lang="zh-CN" altLang="en-US" smtClean="0">
                <a:latin typeface="Times New Roman" pitchFamily="18" charset="0"/>
              </a:rPr>
              <a:pPr/>
              <a:t>61</a:t>
            </a:fld>
            <a:endParaRPr lang="en-US" altLang="zh-CN">
              <a:latin typeface="Times New Roman" pitchFamily="18"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5338D67-DE53-455F-AAC9-C978D6375C02}" type="slidenum">
              <a:rPr lang="zh-CN" altLang="en-US" smtClean="0">
                <a:latin typeface="Times New Roman" pitchFamily="18" charset="0"/>
              </a:rPr>
              <a:pPr/>
              <a:t>6</a:t>
            </a:fld>
            <a:endParaRPr lang="en-US" altLang="zh-CN">
              <a:latin typeface="Times New Roman" pitchFamily="18" charset="0"/>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BAC7F5B-FD57-4363-B978-EB0A0E2C5A1A}" type="slidenum">
              <a:rPr lang="zh-CN" altLang="en-US" smtClean="0">
                <a:latin typeface="Times New Roman" pitchFamily="18" charset="0"/>
              </a:rPr>
              <a:pPr/>
              <a:t>62</a:t>
            </a:fld>
            <a:endParaRPr lang="en-US" altLang="zh-CN">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C89E043-70F4-411C-9E0D-E7A7ED168FCD}" type="slidenum">
              <a:rPr lang="zh-CN" altLang="en-US" smtClean="0">
                <a:latin typeface="Times New Roman" pitchFamily="18" charset="0"/>
              </a:rPr>
              <a:pPr/>
              <a:t>63</a:t>
            </a:fld>
            <a:endParaRPr lang="en-US" altLang="zh-CN">
              <a:latin typeface="Times New Roman" pitchFamily="18" charset="0"/>
            </a:endParaRPr>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3D2FBBE-52F1-417F-9554-6D4949CEF4BA}" type="slidenum">
              <a:rPr lang="zh-CN" altLang="en-US" smtClean="0">
                <a:latin typeface="Times New Roman" pitchFamily="18" charset="0"/>
              </a:rPr>
              <a:pPr/>
              <a:t>64</a:t>
            </a:fld>
            <a:endParaRPr lang="en-US" altLang="zh-CN">
              <a:latin typeface="Times New Roman" pitchFamily="18"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89CA875-5F8B-458C-AF62-3D7A828E8E9A}" type="slidenum">
              <a:rPr lang="zh-CN" altLang="en-US" smtClean="0">
                <a:latin typeface="Times New Roman" pitchFamily="18" charset="0"/>
              </a:rPr>
              <a:pPr/>
              <a:t>65</a:t>
            </a:fld>
            <a:endParaRPr lang="en-US" altLang="zh-CN">
              <a:latin typeface="Times New Roman" pitchFamily="18" charset="0"/>
            </a:endParaRPr>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D0177A7-C169-41DA-9FC5-95A92596B6A0}" type="slidenum">
              <a:rPr lang="zh-CN" altLang="en-US" smtClean="0">
                <a:latin typeface="Times New Roman" pitchFamily="18" charset="0"/>
              </a:rPr>
              <a:pPr/>
              <a:t>66</a:t>
            </a:fld>
            <a:endParaRPr lang="en-US" altLang="zh-CN">
              <a:latin typeface="Times New Roman" pitchFamily="18" charset="0"/>
            </a:endParaRPr>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AC3D296-9023-4E39-89BC-7515ADC567C2}" type="slidenum">
              <a:rPr lang="zh-CN" altLang="en-US" smtClean="0">
                <a:latin typeface="Times New Roman" pitchFamily="18" charset="0"/>
              </a:rPr>
              <a:pPr/>
              <a:t>67</a:t>
            </a:fld>
            <a:endParaRPr lang="en-US" altLang="zh-CN">
              <a:latin typeface="Times New Roman" pitchFamily="18" charset="0"/>
            </a:endParaRPr>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FF42332-8F57-4B3A-87B5-3A4643D28624}" type="slidenum">
              <a:rPr lang="zh-CN" altLang="en-US" smtClean="0">
                <a:latin typeface="Times New Roman" pitchFamily="18" charset="0"/>
              </a:rPr>
              <a:pPr/>
              <a:t>68</a:t>
            </a:fld>
            <a:endParaRPr lang="en-US" altLang="zh-CN">
              <a:latin typeface="Times New Roman" pitchFamily="18" charset="0"/>
            </a:endParaRPr>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B1B92D5-E267-4A22-A39A-9AF97516EF7E}" type="slidenum">
              <a:rPr lang="zh-CN" altLang="en-US" smtClean="0">
                <a:latin typeface="Times New Roman" pitchFamily="18" charset="0"/>
              </a:rPr>
              <a:pPr/>
              <a:t>69</a:t>
            </a:fld>
            <a:endParaRPr lang="en-US" altLang="zh-CN">
              <a:latin typeface="Times New Roman" pitchFamily="18" charset="0"/>
            </a:endParaRPr>
          </a:p>
        </p:txBody>
      </p:sp>
      <p:sp>
        <p:nvSpPr>
          <p:cNvPr id="122883" name="Rectangle 2"/>
          <p:cNvSpPr>
            <a:spLocks noGrp="1" noRot="1" noChangeAspect="1" noChangeArrowheads="1" noTextEdit="1"/>
          </p:cNvSpPr>
          <p:nvPr>
            <p:ph type="sldImg"/>
          </p:nvPr>
        </p:nvSpPr>
        <p:spPr>
          <a:xfrm>
            <a:off x="381000" y="685800"/>
            <a:ext cx="6096000" cy="34290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473A778-7000-49B4-9754-B7BF60DE082B}" type="slidenum">
              <a:rPr lang="zh-CN" altLang="en-US" smtClean="0">
                <a:latin typeface="Times New Roman" pitchFamily="18" charset="0"/>
              </a:rPr>
              <a:pPr/>
              <a:t>70</a:t>
            </a:fld>
            <a:endParaRPr lang="en-US" altLang="zh-CN">
              <a:latin typeface="Times New Roman" pitchFamily="18" charset="0"/>
            </a:endParaRPr>
          </a:p>
        </p:txBody>
      </p:sp>
      <p:sp>
        <p:nvSpPr>
          <p:cNvPr id="123907" name="Rectangle 2"/>
          <p:cNvSpPr>
            <a:spLocks noGrp="1" noRot="1" noChangeAspect="1" noChangeArrowheads="1" noTextEdit="1"/>
          </p:cNvSpPr>
          <p:nvPr>
            <p:ph type="sldImg"/>
          </p:nvPr>
        </p:nvSpPr>
        <p:spPr>
          <a:xfrm>
            <a:off x="381000" y="685800"/>
            <a:ext cx="6096000" cy="34290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DBCEFF1-7C80-4CDF-907E-68BC192F6B14}" type="slidenum">
              <a:rPr lang="zh-CN" altLang="en-US" smtClean="0">
                <a:latin typeface="Times New Roman" pitchFamily="18" charset="0"/>
              </a:rPr>
              <a:pPr/>
              <a:t>71</a:t>
            </a:fld>
            <a:endParaRPr lang="en-US" altLang="zh-CN">
              <a:latin typeface="Times New Roman" pitchFamily="18" charset="0"/>
            </a:endParaRPr>
          </a:p>
        </p:txBody>
      </p:sp>
      <p:sp>
        <p:nvSpPr>
          <p:cNvPr id="124931" name="Rectangle 2"/>
          <p:cNvSpPr>
            <a:spLocks noGrp="1" noRot="1" noChangeAspect="1" noChangeArrowheads="1" noTextEdit="1"/>
          </p:cNvSpPr>
          <p:nvPr>
            <p:ph type="sldImg"/>
          </p:nvPr>
        </p:nvSpPr>
        <p:spPr>
          <a:xfrm>
            <a:off x="381000" y="685800"/>
            <a:ext cx="6096000" cy="34290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每层利用较低层的功能创建新的功能为更高层服务（从下往上讲）</a:t>
            </a:r>
            <a:endParaRPr lang="en-US" altLang="zh-CN" dirty="0"/>
          </a:p>
          <a:p>
            <a:r>
              <a:rPr lang="zh-CN" altLang="en-US" dirty="0"/>
              <a:t>文件组织模块可以将逻辑块地址转换成基本文件系统所用的物理块地址。每个文件的逻辑块按从</a:t>
            </a:r>
            <a:r>
              <a:rPr lang="en-US" altLang="zh-CN" dirty="0"/>
              <a:t>0</a:t>
            </a:r>
            <a:r>
              <a:rPr lang="zh-CN" altLang="en-US" dirty="0"/>
              <a:t>或</a:t>
            </a:r>
            <a:r>
              <a:rPr lang="en-US" altLang="zh-CN" dirty="0"/>
              <a:t>1</a:t>
            </a:r>
            <a:r>
              <a:rPr lang="zh-CN" altLang="en-US" dirty="0"/>
              <a:t>到</a:t>
            </a:r>
            <a:r>
              <a:rPr lang="en-US" altLang="zh-CN" dirty="0"/>
              <a:t>N</a:t>
            </a:r>
            <a:r>
              <a:rPr lang="zh-CN" altLang="en-US" dirty="0"/>
              <a:t>来编号，而包含数据的物理块并不与逻辑号匹配，因此需要通过翻译来定位块。空闲空间管理器用来跟踪未分配的块并根据要求提供给文件组织模块。</a:t>
            </a:r>
            <a:endParaRPr lang="en-US" altLang="zh-CN" dirty="0"/>
          </a:p>
          <a:p>
            <a:r>
              <a:rPr lang="en-US" altLang="zh-CN" dirty="0"/>
              <a:t>FCB</a:t>
            </a:r>
            <a:r>
              <a:rPr lang="zh-CN" altLang="en-US" dirty="0"/>
              <a:t>包含拥有者、权限、文件内容位置等信息。</a:t>
            </a:r>
          </a:p>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7</a:t>
            </a:fld>
            <a:endParaRPr lang="en-US" altLang="zh-CN"/>
          </a:p>
        </p:txBody>
      </p:sp>
    </p:spTree>
    <p:extLst>
      <p:ext uri="{BB962C8B-B14F-4D97-AF65-F5344CB8AC3E}">
        <p14:creationId xmlns:p14="http://schemas.microsoft.com/office/powerpoint/2010/main" val="52897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3736B73D-55E2-42ED-9017-B916BDF2CA58}" type="slidenum">
              <a:rPr lang="zh-CN" altLang="en-US" smtClean="0">
                <a:latin typeface="Times New Roman" pitchFamily="18" charset="0"/>
              </a:rPr>
              <a:pPr/>
              <a:t>72</a:t>
            </a:fld>
            <a:endParaRPr lang="en-US" altLang="zh-CN">
              <a:latin typeface="Times New Roman" pitchFamily="18" charset="0"/>
            </a:endParaRPr>
          </a:p>
        </p:txBody>
      </p:sp>
      <p:sp>
        <p:nvSpPr>
          <p:cNvPr id="125955" name="Rectangle 2"/>
          <p:cNvSpPr>
            <a:spLocks noGrp="1" noRot="1" noChangeAspect="1" noChangeArrowheads="1" noTextEdit="1"/>
          </p:cNvSpPr>
          <p:nvPr>
            <p:ph type="sldImg"/>
          </p:nvPr>
        </p:nvSpPr>
        <p:spPr>
          <a:xfrm>
            <a:off x="381000" y="685800"/>
            <a:ext cx="6096000" cy="34290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，是专为</a:t>
            </a:r>
            <a:r>
              <a:rPr lang="en-US" altLang="zh-CN" sz="1200" kern="1200" dirty="0">
                <a:solidFill>
                  <a:schemeClr val="tx1"/>
                </a:solidFill>
                <a:effectLst/>
                <a:latin typeface="Times New Roman" charset="0"/>
                <a:ea typeface="MS PGothic" pitchFamily="34" charset="-128"/>
                <a:cs typeface="+mn-cs"/>
                <a:hlinkClick r:id="rId4" tooltip="Posts tagged with Filer"/>
              </a:rPr>
              <a:t>Filer</a:t>
            </a:r>
            <a:r>
              <a:rPr lang="zh-CN" altLang="en-US" dirty="0">
                <a:effectLst/>
              </a:rPr>
              <a:t>系统而设计的。</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是”</a:t>
            </a:r>
            <a:r>
              <a:rPr lang="en-US" altLang="zh-CN" dirty="0">
                <a:effectLst/>
              </a:rPr>
              <a:t>Write Anywhere File Layout”</a:t>
            </a:r>
            <a:r>
              <a:rPr lang="zh-CN" altLang="en-US" dirty="0">
                <a:effectLst/>
              </a:rPr>
              <a:t>，即”任意位置写入文件布局”的缩写。</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文件系统和</a:t>
            </a:r>
            <a:r>
              <a:rPr lang="en-US" altLang="zh-CN" sz="1200" kern="1200" dirty="0">
                <a:solidFill>
                  <a:schemeClr val="tx1"/>
                </a:solidFill>
                <a:effectLst/>
                <a:latin typeface="Times New Roman" charset="0"/>
                <a:ea typeface="MS PGothic" pitchFamily="34" charset="-128"/>
                <a:cs typeface="+mn-cs"/>
                <a:hlinkClick r:id="rId4" tooltip="Posts tagged with Filer"/>
              </a:rPr>
              <a:t>Filer</a:t>
            </a:r>
            <a:r>
              <a:rPr lang="zh-CN" altLang="en-US" dirty="0">
                <a:effectLst/>
              </a:rPr>
              <a:t>的整合式</a:t>
            </a:r>
            <a:r>
              <a:rPr lang="en-US" altLang="zh-CN" dirty="0">
                <a:effectLst/>
              </a:rPr>
              <a:t>RAID</a:t>
            </a:r>
            <a:r>
              <a:rPr lang="zh-CN" altLang="en-US" dirty="0">
                <a:effectLst/>
              </a:rPr>
              <a:t>管理采用一体化设计，以避免大多数带有</a:t>
            </a:r>
            <a:r>
              <a:rPr lang="en-US" altLang="zh-CN" dirty="0">
                <a:effectLst/>
              </a:rPr>
              <a:t>RAID</a:t>
            </a:r>
            <a:r>
              <a:rPr lang="zh-CN" altLang="en-US" dirty="0">
                <a:effectLst/>
              </a:rPr>
              <a:t>管理机制的文件系统所固有的性能问题。</a:t>
            </a:r>
            <a:endParaRPr lang="en-US" altLang="zh-CN" dirty="0">
              <a:effectLst/>
            </a:endParaRPr>
          </a:p>
          <a:p>
            <a:r>
              <a:rPr lang="zh-CN" altLang="en-US" dirty="0">
                <a:effectLst/>
              </a:rPr>
              <a:t>永远一致性的文件系统：任何时刻文件系统均处于一致性的状态，即使遇到非正常断电或不正常关机后，也不需执行硬盘检查，即可在复电后</a:t>
            </a:r>
            <a:r>
              <a:rPr lang="en-US" altLang="zh-CN" dirty="0">
                <a:effectLst/>
              </a:rPr>
              <a:t>2</a:t>
            </a:r>
            <a:r>
              <a:rPr lang="zh-CN" altLang="en-US" dirty="0">
                <a:effectLst/>
              </a:rPr>
              <a:t>分钟内迅速提供服务。</a:t>
            </a:r>
          </a:p>
          <a:p>
            <a:r>
              <a:rPr lang="zh-CN" altLang="en-US" dirty="0">
                <a:effectLst/>
              </a:rPr>
              <a:t>具电池保护的</a:t>
            </a:r>
            <a:r>
              <a:rPr lang="en-US" altLang="zh-CN" sz="1200" kern="1200" dirty="0">
                <a:solidFill>
                  <a:schemeClr val="tx1"/>
                </a:solidFill>
                <a:effectLst/>
                <a:latin typeface="Times New Roman" charset="0"/>
                <a:ea typeface="MS PGothic" pitchFamily="34" charset="-128"/>
                <a:cs typeface="+mn-cs"/>
                <a:hlinkClick r:id="rId5" tooltip="Posts tagged with NVRAM"/>
              </a:rPr>
              <a:t>NVRAM</a:t>
            </a:r>
            <a:r>
              <a:rPr lang="zh-CN" altLang="en-US" dirty="0">
                <a:effectLst/>
              </a:rPr>
              <a:t>日志：利用存取速度较硬盘快一千倍的内存，担任文件系统的日志，同时保护</a:t>
            </a:r>
            <a:r>
              <a:rPr lang="en-US" altLang="zh-CN" dirty="0">
                <a:effectLst/>
              </a:rPr>
              <a:t>metadata</a:t>
            </a:r>
            <a:r>
              <a:rPr lang="zh-CN" altLang="en-US" dirty="0">
                <a:effectLst/>
              </a:rPr>
              <a:t>及</a:t>
            </a:r>
            <a:r>
              <a:rPr lang="en-US" altLang="zh-CN" dirty="0">
                <a:effectLst/>
              </a:rPr>
              <a:t>data</a:t>
            </a:r>
            <a:r>
              <a:rPr lang="zh-CN" altLang="en-US" dirty="0">
                <a:effectLst/>
              </a:rPr>
              <a:t>的交易纪录，并加速写入的效率和反应时间、保证文件系统的一致性、保证写入的交易不会因断电而流失。</a:t>
            </a:r>
          </a:p>
          <a:p>
            <a:r>
              <a:rPr lang="zh-CN" altLang="en-US" dirty="0">
                <a:effectLst/>
              </a:rPr>
              <a:t>内建智能型最佳化的</a:t>
            </a:r>
            <a:r>
              <a:rPr lang="en-US" altLang="zh-CN" dirty="0">
                <a:effectLst/>
              </a:rPr>
              <a:t>RAID</a:t>
            </a:r>
            <a:r>
              <a:rPr lang="zh-CN" altLang="en-US" dirty="0">
                <a:effectLst/>
              </a:rPr>
              <a:t>磁盘阵列管理系统：配合</a:t>
            </a:r>
            <a:r>
              <a:rPr lang="en-US" altLang="zh-CN" sz="1200" kern="1200" dirty="0">
                <a:solidFill>
                  <a:schemeClr val="tx1"/>
                </a:solidFill>
                <a:effectLst/>
                <a:latin typeface="Times New Roman" charset="0"/>
                <a:ea typeface="MS PGothic" pitchFamily="34" charset="-128"/>
                <a:cs typeface="+mn-cs"/>
                <a:hlinkClick r:id="rId5" tooltip="Posts tagged with NVRAM"/>
              </a:rPr>
              <a:t>NVRAM</a:t>
            </a:r>
            <a:r>
              <a:rPr lang="zh-CN" altLang="en-US" dirty="0">
                <a:effectLst/>
              </a:rPr>
              <a:t>日志功能，藉由硬盘区块的配置最佳化，可将大量的随机写入转为少量的循序写入，真正达到平行写入 </a:t>
            </a:r>
            <a:r>
              <a:rPr lang="en-US" altLang="zh-CN" dirty="0">
                <a:effectLst/>
              </a:rPr>
              <a:t>(Stripe Write) </a:t>
            </a:r>
            <a:r>
              <a:rPr lang="zh-CN" altLang="en-US" dirty="0">
                <a:effectLst/>
              </a:rPr>
              <a:t>并减少磁头移动的次数和磁头移动的距离的目的，加速文件存取和搜寻的速度。</a:t>
            </a:r>
          </a:p>
          <a:p>
            <a:r>
              <a:rPr lang="zh-CN" altLang="en-US" dirty="0">
                <a:effectLst/>
              </a:rPr>
              <a:t>能增长的文件系统：不需其它软件的协助，就可直接实时动态线上扩增文件系统容量且立刻能使用新增加的容量。每次可只增加一块硬盘或多块硬盘的方式来 扩增，完全不需要停机，也不需要等待时间。另外也可在不扩增容量的前提下，动态线上提高文件数量的上限，完全不需要停机，也不需要等待时间，也不影响系统 运作效率。</a:t>
            </a:r>
          </a:p>
          <a:p>
            <a:r>
              <a:rPr lang="zh-CN" altLang="en-US" dirty="0">
                <a:effectLst/>
              </a:rPr>
              <a:t>瞬间快照备份 </a:t>
            </a:r>
            <a:r>
              <a:rPr lang="en-US" altLang="zh-CN" dirty="0">
                <a:effectLst/>
              </a:rPr>
              <a:t>(Snapshot)</a:t>
            </a:r>
            <a:r>
              <a:rPr lang="zh-CN" altLang="en-US" dirty="0">
                <a:effectLst/>
              </a:rPr>
              <a:t>：使用不需要移动硬盘区块的</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专 利技术，可瞬间备份整个文件系统，每个</a:t>
            </a:r>
            <a:r>
              <a:rPr lang="en-US" altLang="zh-CN" dirty="0">
                <a:effectLst/>
              </a:rPr>
              <a:t>volume</a:t>
            </a:r>
            <a:r>
              <a:rPr lang="zh-CN" altLang="en-US" dirty="0">
                <a:effectLst/>
              </a:rPr>
              <a:t>可有</a:t>
            </a:r>
            <a:r>
              <a:rPr lang="en-US" altLang="zh-CN" dirty="0">
                <a:effectLst/>
              </a:rPr>
              <a:t>255</a:t>
            </a:r>
            <a:r>
              <a:rPr lang="zh-CN" altLang="en-US" dirty="0">
                <a:effectLst/>
              </a:rPr>
              <a:t>份快照，每个使用者都有自己专属的一个快照目录，可自行恢复只属于自己在任一快照时间点的资 料，完全不需系统管理人员的协助。每个快照备份皆是完整的文件系统备份 </a:t>
            </a:r>
            <a:r>
              <a:rPr lang="en-US" altLang="zh-CN" dirty="0">
                <a:effectLst/>
              </a:rPr>
              <a:t>(Full File System Backup)</a:t>
            </a:r>
            <a:r>
              <a:rPr lang="zh-CN" altLang="en-US" dirty="0">
                <a:effectLst/>
              </a:rPr>
              <a:t>，不论已有多少份数的备份，系统运作效率皆不受影响。</a:t>
            </a:r>
          </a:p>
          <a:p>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作 为专门为网络文件访问而优化的</a:t>
            </a:r>
            <a:r>
              <a:rPr lang="en-US" altLang="zh-CN" dirty="0">
                <a:effectLst/>
              </a:rPr>
              <a:t>UNIX</a:t>
            </a:r>
            <a:r>
              <a:rPr lang="zh-CN" altLang="en-US" dirty="0">
                <a:effectLst/>
              </a:rPr>
              <a:t>兼容文件系统。在某些方面，其磁盘格式类似于其它</a:t>
            </a:r>
            <a:r>
              <a:rPr lang="en-US" altLang="zh-CN" dirty="0">
                <a:effectLst/>
              </a:rPr>
              <a:t>UNIX</a:t>
            </a:r>
            <a:r>
              <a:rPr lang="zh-CN" altLang="en-US" dirty="0">
                <a:effectLst/>
              </a:rPr>
              <a:t>文件系统，如伯克利快速文件系统（</a:t>
            </a:r>
            <a:r>
              <a:rPr lang="en-US" altLang="zh-CN" dirty="0">
                <a:effectLst/>
              </a:rPr>
              <a:t>Berkeley Fast File System</a:t>
            </a:r>
            <a:r>
              <a:rPr lang="zh-CN" altLang="en-US" dirty="0">
                <a:effectLst/>
              </a:rPr>
              <a:t>，以下简称</a:t>
            </a:r>
            <a:r>
              <a:rPr lang="en-US" altLang="zh-CN" dirty="0">
                <a:effectLst/>
              </a:rPr>
              <a:t>FFS</a:t>
            </a:r>
            <a:r>
              <a:rPr lang="zh-CN" altLang="en-US" dirty="0">
                <a:effectLst/>
              </a:rPr>
              <a:t>）和</a:t>
            </a:r>
            <a:r>
              <a:rPr lang="en-US" altLang="zh-CN" dirty="0">
                <a:effectLst/>
              </a:rPr>
              <a:t>IBM </a:t>
            </a:r>
            <a:r>
              <a:rPr lang="en-US" altLang="zh-CN" dirty="0" err="1">
                <a:effectLst/>
              </a:rPr>
              <a:t>TransArc</a:t>
            </a:r>
            <a:r>
              <a:rPr lang="en-US" altLang="zh-CN" dirty="0">
                <a:effectLst/>
              </a:rPr>
              <a:t> Episode</a:t>
            </a:r>
            <a:r>
              <a:rPr lang="zh-CN" altLang="en-US">
                <a:effectLst/>
              </a:rPr>
              <a:t>文件系统，</a:t>
            </a:r>
          </a:p>
          <a:p>
            <a:pPr eaLnBrk="1" hangingPunct="1"/>
            <a:endParaRPr lang="zh-CN" altLang="en-US" dirty="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3062089-0A66-4298-8B99-7FFDECFE8869}" type="slidenum">
              <a:rPr lang="zh-CN" altLang="en-US" smtClean="0">
                <a:latin typeface="Times New Roman" pitchFamily="18" charset="0"/>
              </a:rPr>
              <a:pPr/>
              <a:t>73</a:t>
            </a:fld>
            <a:endParaRPr lang="en-US" altLang="zh-CN">
              <a:latin typeface="Times New Roman" pitchFamily="18" charset="0"/>
            </a:endParaRPr>
          </a:p>
        </p:txBody>
      </p:sp>
      <p:sp>
        <p:nvSpPr>
          <p:cNvPr id="126979" name="Rectangle 2"/>
          <p:cNvSpPr>
            <a:spLocks noGrp="1" noRot="1" noChangeAspect="1" noChangeArrowheads="1" noTextEdit="1"/>
          </p:cNvSpPr>
          <p:nvPr>
            <p:ph type="sldImg"/>
          </p:nvPr>
        </p:nvSpPr>
        <p:spPr>
          <a:xfrm>
            <a:off x="381000" y="685800"/>
            <a:ext cx="6096000" cy="34290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24B8890-38C8-428B-B8B0-AED043C2D90C}" type="slidenum">
              <a:rPr lang="zh-CN" altLang="en-US" smtClean="0">
                <a:latin typeface="Times New Roman" pitchFamily="18" charset="0"/>
              </a:rPr>
              <a:pPr/>
              <a:t>74</a:t>
            </a:fld>
            <a:endParaRPr lang="en-US" altLang="zh-CN">
              <a:latin typeface="Times New Roman" pitchFamily="18" charset="0"/>
            </a:endParaRPr>
          </a:p>
        </p:txBody>
      </p:sp>
      <p:sp>
        <p:nvSpPr>
          <p:cNvPr id="128003" name="Rectangle 2"/>
          <p:cNvSpPr>
            <a:spLocks noGrp="1" noRot="1" noChangeAspect="1" noChangeArrowheads="1" noTextEdit="1"/>
          </p:cNvSpPr>
          <p:nvPr>
            <p:ph type="sldImg"/>
          </p:nvPr>
        </p:nvSpPr>
        <p:spPr>
          <a:xfrm>
            <a:off x="381000" y="685800"/>
            <a:ext cx="6096000" cy="34290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75</a:t>
            </a:fld>
            <a:endParaRPr lang="en-US" altLang="zh-CN"/>
          </a:p>
        </p:txBody>
      </p:sp>
    </p:spTree>
    <p:extLst>
      <p:ext uri="{BB962C8B-B14F-4D97-AF65-F5344CB8AC3E}">
        <p14:creationId xmlns:p14="http://schemas.microsoft.com/office/powerpoint/2010/main" val="3634786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2BAF550-D0E0-4EC6-9B0D-E866E1B6E8A1}" type="slidenum">
              <a:rPr lang="zh-CN" altLang="en-US" smtClean="0">
                <a:latin typeface="Times New Roman" pitchFamily="18" charset="0"/>
              </a:rPr>
              <a:pPr/>
              <a:t>76</a:t>
            </a:fld>
            <a:endParaRPr lang="en-US" altLang="zh-CN">
              <a:latin typeface="Times New Roman" pitchFamily="18" charset="0"/>
            </a:endParaRPr>
          </a:p>
        </p:txBody>
      </p:sp>
      <p:sp>
        <p:nvSpPr>
          <p:cNvPr id="130051" name="Rectangle 2"/>
          <p:cNvSpPr>
            <a:spLocks noGrp="1" noRot="1" noChangeAspect="1" noChangeArrowheads="1" noTextEdit="1"/>
          </p:cNvSpPr>
          <p:nvPr>
            <p:ph type="sldImg"/>
          </p:nvPr>
        </p:nvSpPr>
        <p:spPr>
          <a:xfrm>
            <a:off x="381000" y="685800"/>
            <a:ext cx="6096000" cy="34290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342900" y="698500"/>
            <a:ext cx="6197600" cy="3486150"/>
          </a:xfrm>
        </p:spPr>
      </p:sp>
      <p:sp>
        <p:nvSpPr>
          <p:cNvPr id="9219" name="备注占位符 2"/>
          <p:cNvSpPr>
            <a:spLocks noGrp="1"/>
          </p:cNvSpPr>
          <p:nvPr>
            <p:ph type="body" idx="1"/>
          </p:nvPr>
        </p:nvSpPr>
        <p:spPr bwMode="auto">
          <a:xfrm>
            <a:off x="688975" y="4473575"/>
            <a:ext cx="5505450" cy="3660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Ext</a:t>
            </a:r>
            <a:r>
              <a:rPr lang="zh-CN" altLang="en-US"/>
              <a:t>文件系统是专门为</a:t>
            </a:r>
            <a:r>
              <a:rPr lang="en-US" altLang="zh-CN"/>
              <a:t>Linux</a:t>
            </a:r>
            <a:r>
              <a:rPr lang="zh-CN" altLang="en-US"/>
              <a:t>设计的，拥有最快的速度和最小的</a:t>
            </a:r>
            <a:r>
              <a:rPr lang="en-US" altLang="zh-CN"/>
              <a:t>CPU</a:t>
            </a:r>
            <a:r>
              <a:rPr lang="zh-CN" altLang="en-US"/>
              <a:t>占用率。</a:t>
            </a:r>
          </a:p>
          <a:p>
            <a:r>
              <a:rPr lang="en-US" altLang="zh-CN"/>
              <a:t>Linux</a:t>
            </a:r>
            <a:r>
              <a:rPr lang="zh-CN" altLang="en-US"/>
              <a:t>作为自由软件，赢得了许多用户，其</a:t>
            </a:r>
            <a:r>
              <a:rPr lang="zh-CN" altLang="en-US">
                <a:hlinkClick r:id="rId3"/>
              </a:rPr>
              <a:t>磁盘分区</a:t>
            </a:r>
            <a:r>
              <a:rPr lang="zh-CN" altLang="en-US"/>
              <a:t>格式一种是</a:t>
            </a:r>
            <a:r>
              <a:rPr lang="en-US" altLang="zh-CN"/>
              <a:t>Linux Native</a:t>
            </a:r>
            <a:r>
              <a:rPr lang="zh-CN" altLang="en-US">
                <a:hlinkClick r:id="rId4"/>
              </a:rPr>
              <a:t>主分区</a:t>
            </a:r>
            <a:r>
              <a:rPr lang="zh-CN" altLang="en-US"/>
              <a:t>，另一种是</a:t>
            </a:r>
            <a:r>
              <a:rPr lang="en-US" altLang="zh-CN"/>
              <a:t>Linux Swap</a:t>
            </a:r>
            <a:r>
              <a:rPr lang="zh-CN" altLang="en-US">
                <a:hlinkClick r:id="rId5"/>
              </a:rPr>
              <a:t>交换分区</a:t>
            </a:r>
            <a:r>
              <a:rPr lang="zh-CN" altLang="en-US"/>
              <a:t>，并且主分区和交换分区都采用同一种格式，既</a:t>
            </a:r>
            <a:r>
              <a:rPr lang="en-US" altLang="zh-CN"/>
              <a:t>Native</a:t>
            </a:r>
            <a:r>
              <a:rPr lang="zh-CN" altLang="en-US"/>
              <a:t>和</a:t>
            </a:r>
            <a:r>
              <a:rPr lang="en-US" altLang="zh-CN"/>
              <a:t>Swap</a:t>
            </a:r>
            <a:r>
              <a:rPr lang="zh-CN" altLang="en-US"/>
              <a:t>格式。</a:t>
            </a:r>
          </a:p>
          <a:p>
            <a:r>
              <a:rPr lang="zh-CN" altLang="en-US"/>
              <a:t>这两种分区格式的安全和稳定性相当好，使用</a:t>
            </a:r>
            <a:r>
              <a:rPr lang="en-US" altLang="zh-CN"/>
              <a:t>Linux</a:t>
            </a:r>
            <a:r>
              <a:rPr lang="zh-CN" altLang="en-US">
                <a:hlinkClick r:id="rId6"/>
              </a:rPr>
              <a:t>操作系统</a:t>
            </a:r>
            <a:r>
              <a:rPr lang="zh-CN" altLang="en-US">
                <a:hlinkClick r:id="rId7"/>
              </a:rPr>
              <a:t>死机</a:t>
            </a:r>
            <a:r>
              <a:rPr lang="zh-CN" altLang="en-US"/>
              <a:t>的机会将大大减少。但是，目前支持这类分区格式的</a:t>
            </a:r>
            <a:r>
              <a:rPr lang="zh-CN" altLang="en-US">
                <a:hlinkClick r:id="rId6"/>
              </a:rPr>
              <a:t>操作系统</a:t>
            </a:r>
            <a:r>
              <a:rPr lang="zh-CN" altLang="en-US"/>
              <a:t>也有</a:t>
            </a:r>
            <a:r>
              <a:rPr lang="en-US" altLang="zh-CN"/>
              <a:t>Linux</a:t>
            </a:r>
            <a:r>
              <a:rPr lang="zh-CN" altLang="en-US"/>
              <a:t>和</a:t>
            </a:r>
            <a:r>
              <a:rPr lang="en-US" altLang="zh-CN"/>
              <a:t>Android</a:t>
            </a:r>
            <a:r>
              <a:rPr lang="zh-CN" altLang="en-US"/>
              <a:t>。</a:t>
            </a:r>
          </a:p>
          <a:p>
            <a:endParaRPr lang="zh-CN" altLang="en-US"/>
          </a:p>
        </p:txBody>
      </p:sp>
      <p:sp>
        <p:nvSpPr>
          <p:cNvPr id="9220" name="灯片编号占位符 3"/>
          <p:cNvSpPr>
            <a:spLocks noGrp="1"/>
          </p:cNvSpPr>
          <p:nvPr>
            <p:ph type="sldNum" sz="quarter" idx="5"/>
          </p:nvPr>
        </p:nvSpPr>
        <p:spPr>
          <a:noFill/>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CFAF8DA-6750-490C-A5C1-20CE5B64091C}" type="slidenum">
              <a:rPr lang="en-US" altLang="zh-CN" smtClean="0">
                <a:ea typeface="MS PGothic" panose="020B0600070205080204" pitchFamily="34" charset="-128"/>
              </a:rPr>
              <a:pPr/>
              <a:t>8</a:t>
            </a:fld>
            <a:endParaRPr lang="en-US" altLang="zh-CN" sz="120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0493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42900" y="698500"/>
            <a:ext cx="6197600" cy="3486150"/>
          </a:xfrm>
        </p:spPr>
      </p:sp>
      <p:sp>
        <p:nvSpPr>
          <p:cNvPr id="11267" name="备注占位符 2"/>
          <p:cNvSpPr>
            <a:spLocks noGrp="1"/>
          </p:cNvSpPr>
          <p:nvPr>
            <p:ph type="body" idx="1"/>
          </p:nvPr>
        </p:nvSpPr>
        <p:spPr bwMode="auto">
          <a:xfrm>
            <a:off x="688975" y="4473575"/>
            <a:ext cx="5505450" cy="3660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使文件系统在遭到毁灭性打击，如硬盘发生整个磁道、整个盘面或者整个柱面损坏时能够得以恢复，在文件系统初始化时，会将文件系统的重要数据结构复制到整个磁盘的多个位置，以便在发生硬件损坏时能够读取，而</a:t>
            </a:r>
            <a:r>
              <a:rPr lang="en-US" altLang="zh-CN" dirty="0"/>
              <a:t>UFS</a:t>
            </a:r>
            <a:r>
              <a:rPr lang="zh-CN" altLang="en-US" dirty="0"/>
              <a:t>文件系统也继承了这些优良的特性。另外，为了提高运行效率，</a:t>
            </a:r>
            <a:r>
              <a:rPr lang="en-US" altLang="zh-CN" dirty="0"/>
              <a:t>UFS</a:t>
            </a:r>
            <a:r>
              <a:rPr lang="zh-CN" altLang="en-US" dirty="0"/>
              <a:t>文件系统与磁盘的结构也有着完美的结合，</a:t>
            </a:r>
            <a:r>
              <a:rPr lang="en-US" altLang="zh-CN" dirty="0"/>
              <a:t>UFS</a:t>
            </a:r>
            <a:r>
              <a:rPr lang="zh-CN" altLang="en-US" dirty="0"/>
              <a:t>将整个磁盘的所有逻辑柱面平均分配为若干个组，每组称为一个“柱面”。在</a:t>
            </a:r>
            <a:r>
              <a:rPr lang="en-US" altLang="zh-CN" dirty="0"/>
              <a:t>UFS</a:t>
            </a:r>
            <a:r>
              <a:rPr lang="zh-CN" altLang="en-US" dirty="0"/>
              <a:t>内部就用柱面组队文件系统进行分段组织和管理，每个柱面组中都有文件系统关键数据结构的备份，所有文件在各个柱面组中相对独立地存储而又有机地结合在一起。这就使磁盘中的磁头在访问文件系统中的数据时有效地减小了摆动，提高了访问效率。</a:t>
            </a:r>
            <a:endParaRPr lang="en-US" altLang="zh-CN" dirty="0"/>
          </a:p>
          <a:p>
            <a:endParaRPr lang="en-US" altLang="zh-CN" dirty="0"/>
          </a:p>
          <a:p>
            <a:r>
              <a:rPr lang="en-US" altLang="zh-CN" dirty="0"/>
              <a:t>Linux</a:t>
            </a:r>
            <a:r>
              <a:rPr lang="zh-CN" altLang="en-US" dirty="0"/>
              <a:t>系统上的</a:t>
            </a:r>
            <a:r>
              <a:rPr lang="en-US" altLang="zh-CN" dirty="0"/>
              <a:t>/</a:t>
            </a:r>
            <a:r>
              <a:rPr lang="en-US" altLang="zh-CN" dirty="0" err="1"/>
              <a:t>proc</a:t>
            </a:r>
            <a:r>
              <a:rPr lang="zh-CN" altLang="en-US" dirty="0"/>
              <a:t>目录是一种文件系统，即</a:t>
            </a:r>
            <a:r>
              <a:rPr lang="en-US" altLang="zh-CN" dirty="0" err="1"/>
              <a:t>proc</a:t>
            </a:r>
            <a:r>
              <a:rPr lang="zh-CN" altLang="en-US" dirty="0"/>
              <a:t>文件系统。与其它常见的文件系统不同的是，</a:t>
            </a:r>
            <a:r>
              <a:rPr lang="en-US" altLang="zh-CN" dirty="0"/>
              <a:t>/</a:t>
            </a:r>
            <a:r>
              <a:rPr lang="en-US" altLang="zh-CN" dirty="0" err="1"/>
              <a:t>proc</a:t>
            </a:r>
            <a:r>
              <a:rPr lang="zh-CN" altLang="en-US" dirty="0"/>
              <a:t>是一种伪文件系统（也即虚拟文件系统），存储的是当前内核运行状态的一系列特殊文件，用户可以通过这些文件查看有关系统硬件及当前正在运行进程的信息，甚至可以通过更改其中某些文件来改变内核的运行状态。 这个虚拟文件系统在内核空间和用户空间之间打开了一个通信窗口。</a:t>
            </a:r>
            <a:br>
              <a:rPr lang="zh-CN" altLang="en-US" dirty="0"/>
            </a:br>
            <a:r>
              <a:rPr lang="zh-CN" altLang="en-US" dirty="0"/>
              <a:t>基于</a:t>
            </a:r>
            <a:r>
              <a:rPr lang="en-US" altLang="zh-CN" dirty="0"/>
              <a:t>/</a:t>
            </a:r>
            <a:r>
              <a:rPr lang="en-US" altLang="zh-CN" dirty="0" err="1"/>
              <a:t>proc</a:t>
            </a:r>
            <a:r>
              <a:rPr lang="zh-CN" altLang="en-US" dirty="0"/>
              <a:t>文件系统如上所述的特殊性，其内的文件也常被称作虚拟文件，并具有一些独特的特点。例如，其中有些文件虽然使用查看命令查看时会返回大量信息，但文件本身的大小却会显示为</a:t>
            </a:r>
            <a:r>
              <a:rPr lang="en-US" altLang="zh-CN" dirty="0"/>
              <a:t>0</a:t>
            </a:r>
            <a:r>
              <a:rPr lang="zh-CN" altLang="en-US" dirty="0"/>
              <a:t>字节。此外，这些特殊文件中大多数文件的时间及日期属性通常为当前系统时间和日期，这跟它们随时会被刷新（存储于</a:t>
            </a:r>
            <a:r>
              <a:rPr lang="en-US" altLang="zh-CN" dirty="0"/>
              <a:t>RAM</a:t>
            </a:r>
            <a:r>
              <a:rPr lang="zh-CN" altLang="en-US" dirty="0"/>
              <a:t>中）有关。 </a:t>
            </a:r>
          </a:p>
        </p:txBody>
      </p:sp>
      <p:sp>
        <p:nvSpPr>
          <p:cNvPr id="11268" name="灯片编号占位符 3"/>
          <p:cNvSpPr>
            <a:spLocks noGrp="1"/>
          </p:cNvSpPr>
          <p:nvPr>
            <p:ph type="sldNum" sz="quarter" idx="5"/>
          </p:nvPr>
        </p:nvSpPr>
        <p:spPr>
          <a:noFill/>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A5EBDA1-CA9D-405E-B457-F00955E4C260}" type="slidenum">
              <a:rPr lang="en-US" altLang="zh-CN" smtClean="0">
                <a:ea typeface="MS PGothic" panose="020B0600070205080204" pitchFamily="34" charset="-128"/>
              </a:rPr>
              <a:pPr/>
              <a:t>9</a:t>
            </a:fld>
            <a:endParaRPr lang="en-US" altLang="zh-CN" sz="120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9391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a:solidFill>
                  <a:schemeClr val="tx1"/>
                </a:solidFill>
                <a:effectLst/>
                <a:latin typeface="Times New Roman" charset="0"/>
                <a:ea typeface="MS PGothic" pitchFamily="34" charset="-128"/>
                <a:cs typeface="+mn-cs"/>
              </a:rPr>
              <a:t>APFS</a:t>
            </a:r>
            <a:r>
              <a:rPr lang="zh-CN" altLang="en-US" sz="1200" kern="1200" dirty="0">
                <a:solidFill>
                  <a:schemeClr val="tx1"/>
                </a:solidFill>
                <a:effectLst/>
                <a:latin typeface="Times New Roman" charset="0"/>
                <a:ea typeface="MS PGothic" pitchFamily="34" charset="-128"/>
                <a:cs typeface="+mn-cs"/>
              </a:rPr>
              <a:t>是新一代文件系统</a:t>
            </a:r>
            <a:r>
              <a:rPr lang="en-US" altLang="zh-CN" sz="1200" kern="1200" dirty="0">
                <a:solidFill>
                  <a:schemeClr val="tx1"/>
                </a:solidFill>
                <a:effectLst/>
                <a:latin typeface="Times New Roman" charset="0"/>
                <a:ea typeface="MS PGothic" pitchFamily="34" charset="-128"/>
                <a:cs typeface="+mn-cs"/>
              </a:rPr>
              <a:t>,</a:t>
            </a:r>
            <a:r>
              <a:rPr lang="zh-CN" altLang="en-US" sz="1200" kern="1200" dirty="0">
                <a:solidFill>
                  <a:schemeClr val="tx1"/>
                </a:solidFill>
                <a:effectLst/>
                <a:latin typeface="Times New Roman" charset="0"/>
                <a:ea typeface="MS PGothic" pitchFamily="34" charset="-128"/>
                <a:cs typeface="+mn-cs"/>
              </a:rPr>
              <a:t>性能更好</a:t>
            </a:r>
            <a:r>
              <a:rPr lang="en-US" altLang="zh-CN" sz="1200" kern="1200" dirty="0">
                <a:solidFill>
                  <a:schemeClr val="tx1"/>
                </a:solidFill>
                <a:effectLst/>
                <a:latin typeface="Times New Roman" charset="0"/>
                <a:ea typeface="MS PGothic" pitchFamily="34" charset="-128"/>
                <a:cs typeface="+mn-cs"/>
              </a:rPr>
              <a:t>,</a:t>
            </a:r>
            <a:r>
              <a:rPr lang="zh-CN" altLang="en-US" sz="1200" kern="1200" dirty="0">
                <a:solidFill>
                  <a:schemeClr val="tx1"/>
                </a:solidFill>
                <a:effectLst/>
                <a:latin typeface="Times New Roman" charset="0"/>
                <a:ea typeface="MS PGothic" pitchFamily="34" charset="-128"/>
                <a:cs typeface="+mn-cs"/>
              </a:rPr>
              <a:t>更好的安全性。需要</a:t>
            </a:r>
            <a:r>
              <a:rPr lang="en-US" altLang="zh-CN" sz="1200" kern="1200" dirty="0" err="1">
                <a:solidFill>
                  <a:schemeClr val="tx1"/>
                </a:solidFill>
                <a:effectLst/>
                <a:latin typeface="Times New Roman" charset="0"/>
                <a:ea typeface="MS PGothic" pitchFamily="34" charset="-128"/>
                <a:cs typeface="+mn-cs"/>
              </a:rPr>
              <a:t>macOS</a:t>
            </a:r>
            <a:r>
              <a:rPr lang="en-US" altLang="zh-CN" sz="1200" kern="1200" dirty="0">
                <a:solidFill>
                  <a:schemeClr val="tx1"/>
                </a:solidFill>
                <a:effectLst/>
                <a:latin typeface="Times New Roman" charset="0"/>
                <a:ea typeface="MS PGothic" pitchFamily="34" charset="-128"/>
                <a:cs typeface="+mn-cs"/>
              </a:rPr>
              <a:t> 10.13</a:t>
            </a:r>
            <a:r>
              <a:rPr lang="zh-CN" altLang="en-US" sz="1200" kern="1200" dirty="0">
                <a:solidFill>
                  <a:schemeClr val="tx1"/>
                </a:solidFill>
                <a:effectLst/>
                <a:latin typeface="Times New Roman" charset="0"/>
                <a:ea typeface="MS PGothic" pitchFamily="34" charset="-128"/>
                <a:cs typeface="+mn-cs"/>
              </a:rPr>
              <a:t>以上支持。 </a:t>
            </a:r>
            <a:r>
              <a:rPr lang="en-US" altLang="zh-CN" sz="1200" i="1" kern="1200" dirty="0">
                <a:solidFill>
                  <a:schemeClr val="tx1"/>
                </a:solidFill>
                <a:effectLst/>
                <a:latin typeface="Times New Roman" charset="0"/>
                <a:ea typeface="MS PGothic" pitchFamily="34" charset="-128"/>
                <a:cs typeface="+mn-cs"/>
              </a:rPr>
              <a:t>HFS+</a:t>
            </a:r>
            <a:r>
              <a:rPr lang="zh-CN" altLang="en-US" sz="1200" kern="1200" dirty="0">
                <a:solidFill>
                  <a:schemeClr val="tx1"/>
                </a:solidFill>
                <a:effectLst/>
                <a:latin typeface="Times New Roman" charset="0"/>
                <a:ea typeface="MS PGothic" pitchFamily="34" charset="-128"/>
                <a:cs typeface="+mn-cs"/>
              </a:rPr>
              <a:t>则是老式文件系统。 如果是固态硬盘建议</a:t>
            </a:r>
            <a:r>
              <a:rPr lang="en-US" altLang="zh-CN" sz="1200" i="1" kern="1200" dirty="0">
                <a:solidFill>
                  <a:schemeClr val="tx1"/>
                </a:solidFill>
                <a:effectLst/>
                <a:latin typeface="Times New Roman" charset="0"/>
                <a:ea typeface="MS PGothic" pitchFamily="34" charset="-128"/>
                <a:cs typeface="+mn-cs"/>
              </a:rPr>
              <a:t>APFS</a:t>
            </a:r>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10</a:t>
            </a:fld>
            <a:endParaRPr lang="en-US" altLang="zh-CN"/>
          </a:p>
        </p:txBody>
      </p:sp>
    </p:spTree>
    <p:extLst>
      <p:ext uri="{BB962C8B-B14F-4D97-AF65-F5344CB8AC3E}">
        <p14:creationId xmlns:p14="http://schemas.microsoft.com/office/powerpoint/2010/main" val="3617426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flipV="1">
            <a:off x="347711" y="3591789"/>
            <a:ext cx="11480800" cy="51955"/>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zh-CN" alt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grpSp>
      <p:sp>
        <p:nvSpPr>
          <p:cNvPr id="7" name="Text Box 8"/>
          <p:cNvSpPr txBox="1">
            <a:spLocks noChangeArrowheads="1"/>
          </p:cNvSpPr>
          <p:nvPr/>
        </p:nvSpPr>
        <p:spPr bwMode="auto">
          <a:xfrm>
            <a:off x="35984" y="6613526"/>
            <a:ext cx="1277914"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336699"/>
                </a:solidFill>
                <a:latin typeface="Helvetica" pitchFamily="34" charset="0"/>
                <a:ea typeface="ＭＳ Ｐゴシック" pitchFamily="34" charset="-128"/>
              </a:rPr>
              <a:t>Operating System</a:t>
            </a:r>
          </a:p>
        </p:txBody>
      </p:sp>
      <p:grpSp>
        <p:nvGrpSpPr>
          <p:cNvPr id="2" name="组合 1"/>
          <p:cNvGrpSpPr/>
          <p:nvPr userDrawn="1"/>
        </p:nvGrpSpPr>
        <p:grpSpPr>
          <a:xfrm>
            <a:off x="4364182" y="4253345"/>
            <a:ext cx="2133600" cy="1246909"/>
            <a:chOff x="4324351" y="4006850"/>
            <a:chExt cx="3115733" cy="1887538"/>
          </a:xfrm>
        </p:grpSpPr>
        <p:pic>
          <p:nvPicPr>
            <p:cNvPr id="8"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ffectLst/>
          </p:spPr>
          <p:txBody>
            <a:bodyPr wrap="none" anchor="ctr"/>
            <a:lstStyle/>
            <a:p>
              <a:pPr>
                <a:defRPr/>
              </a:pPr>
              <a:endParaRPr lang="zh-CN" altLang="en-US"/>
            </a:p>
          </p:txBody>
        </p:sp>
      </p:grpSp>
      <p:sp>
        <p:nvSpPr>
          <p:cNvPr id="110594"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1249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616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967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lstStyle>
            <a:lvl1pPr algn="ctr">
              <a:defRPr sz="8000"/>
            </a:lvl1pPr>
          </a:lstStyle>
          <a:p>
            <a:r>
              <a:rPr lang="zh-CN" altLang="en-US"/>
              <a:t>单击此处编辑母版标题样式</a:t>
            </a:r>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a:t>单击以编辑母版副标题样式</a:t>
            </a:r>
          </a:p>
        </p:txBody>
      </p:sp>
    </p:spTree>
    <p:extLst>
      <p:ext uri="{BB962C8B-B14F-4D97-AF65-F5344CB8AC3E}">
        <p14:creationId xmlns:p14="http://schemas.microsoft.com/office/powerpoint/2010/main" val="1850343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7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35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0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71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45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72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1224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953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0"/>
            <a:ext cx="93903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3076" name="Rectangle 4"/>
          <p:cNvSpPr>
            <a:spLocks noGrp="1" noChangeArrowheads="1"/>
          </p:cNvSpPr>
          <p:nvPr>
            <p:ph type="body" idx="1"/>
          </p:nvPr>
        </p:nvSpPr>
        <p:spPr bwMode="auto">
          <a:xfrm>
            <a:off x="609600" y="1185863"/>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9573" name="Rectangle 5"/>
          <p:cNvSpPr>
            <a:spLocks noChangeArrowheads="1"/>
          </p:cNvSpPr>
          <p:nvPr/>
        </p:nvSpPr>
        <p:spPr bwMode="auto">
          <a:xfrm>
            <a:off x="0" y="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4" name="Line 6"/>
          <p:cNvSpPr>
            <a:spLocks noChangeShapeType="1"/>
          </p:cNvSpPr>
          <p:nvPr/>
        </p:nvSpPr>
        <p:spPr bwMode="auto">
          <a:xfrm>
            <a:off x="609600" y="860425"/>
            <a:ext cx="10769600" cy="0"/>
          </a:xfrm>
          <a:prstGeom prst="line">
            <a:avLst/>
          </a:prstGeom>
          <a:noFill/>
          <a:ln w="19050">
            <a:solidFill>
              <a:srgbClr val="336699"/>
            </a:solidFill>
            <a:round/>
            <a:headEnd/>
            <a:tailEnd/>
          </a:ln>
          <a:effectLst/>
        </p:spPr>
        <p:txBody>
          <a:bodyPr/>
          <a:lstStyle/>
          <a:p>
            <a:pPr>
              <a:defRPr/>
            </a:pPr>
            <a:endParaRPr lang="en-US">
              <a:latin typeface="Verdana" charset="0"/>
              <a:ea typeface="+mn-ea"/>
            </a:endParaRPr>
          </a:p>
        </p:txBody>
      </p:sp>
      <p:sp>
        <p:nvSpPr>
          <p:cNvPr id="109575" name="Rectangle 7"/>
          <p:cNvSpPr>
            <a:spLocks noChangeArrowheads="1"/>
          </p:cNvSpPr>
          <p:nvPr/>
        </p:nvSpPr>
        <p:spPr bwMode="auto">
          <a:xfrm>
            <a:off x="0" y="2286000"/>
            <a:ext cx="3048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6" name="Rectangle 8"/>
          <p:cNvSpPr>
            <a:spLocks noChangeArrowheads="1"/>
          </p:cNvSpPr>
          <p:nvPr/>
        </p:nvSpPr>
        <p:spPr bwMode="auto">
          <a:xfrm>
            <a:off x="0" y="457200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7" name="Text Box 9"/>
          <p:cNvSpPr txBox="1">
            <a:spLocks noChangeArrowheads="1"/>
          </p:cNvSpPr>
          <p:nvPr/>
        </p:nvSpPr>
        <p:spPr bwMode="auto">
          <a:xfrm>
            <a:off x="5714187" y="6613526"/>
            <a:ext cx="518091" cy="246221"/>
          </a:xfrm>
          <a:prstGeom prst="rect">
            <a:avLst/>
          </a:prstGeom>
          <a:noFill/>
          <a:ln w="9525">
            <a:noFill/>
            <a:miter lim="800000"/>
            <a:headEnd/>
            <a:tailEnd/>
          </a:ln>
          <a:effectLst/>
        </p:spPr>
        <p:txBody>
          <a:bodyPr wrap="none">
            <a:spAutoFit/>
          </a:bodyPr>
          <a:lstStyle/>
          <a:p>
            <a:pPr algn="ctr">
              <a:spcBef>
                <a:spcPct val="50000"/>
              </a:spcBef>
              <a:defRPr/>
            </a:pPr>
            <a:r>
              <a:rPr lang="en-US" altLang="zh-CN" sz="1000" b="1">
                <a:solidFill>
                  <a:srgbClr val="006699"/>
                </a:solidFill>
                <a:latin typeface="Helvetica" pitchFamily="34" charset="0"/>
              </a:rPr>
              <a:t>11.</a:t>
            </a:r>
            <a:fld id="{F89F4F90-126C-42BD-B4C6-D64EC16BBADA}" type="slidenum">
              <a:rPr lang="en-US" altLang="zh-CN" sz="1000" b="1">
                <a:solidFill>
                  <a:srgbClr val="006699"/>
                </a:solidFill>
                <a:latin typeface="Helvetica" pitchFamily="34" charset="0"/>
              </a:rPr>
              <a:pPr algn="ctr">
                <a:spcBef>
                  <a:spcPct val="50000"/>
                </a:spcBef>
                <a:defRPr/>
              </a:pPr>
              <a:t>‹#›</a:t>
            </a:fld>
            <a:endParaRPr lang="en-US" altLang="zh-CN" sz="1000" b="1">
              <a:solidFill>
                <a:srgbClr val="006699"/>
              </a:solidFill>
              <a:latin typeface="Helvetica" pitchFamily="34" charset="0"/>
            </a:endParaRPr>
          </a:p>
        </p:txBody>
      </p:sp>
      <p:sp>
        <p:nvSpPr>
          <p:cNvPr id="109578" name="Text Box 10"/>
          <p:cNvSpPr txBox="1">
            <a:spLocks noChangeArrowheads="1"/>
          </p:cNvSpPr>
          <p:nvPr/>
        </p:nvSpPr>
        <p:spPr bwMode="auto">
          <a:xfrm>
            <a:off x="8652933" y="6588126"/>
            <a:ext cx="3617384" cy="244475"/>
          </a:xfrm>
          <a:prstGeom prst="rect">
            <a:avLst/>
          </a:prstGeom>
          <a:noFill/>
          <a:ln w="9525">
            <a:noFill/>
            <a:miter lim="800000"/>
            <a:headEnd/>
            <a:tailEnd/>
          </a:ln>
          <a:effectLst/>
        </p:spPr>
        <p:txBody>
          <a:bodyPr>
            <a:spAutoFit/>
          </a:bodyPr>
          <a:lstStyle/>
          <a:p>
            <a:pPr algn="ctr">
              <a:spcBef>
                <a:spcPct val="50000"/>
              </a:spcBef>
              <a:defRPr/>
            </a:pPr>
            <a:endParaRPr lang="en-US" altLang="zh-CN" sz="1000" b="1">
              <a:solidFill>
                <a:srgbClr val="006699"/>
              </a:solidFill>
              <a:latin typeface="Helvetica" pitchFamily="34" charset="0"/>
            </a:endParaRPr>
          </a:p>
        </p:txBody>
      </p:sp>
      <p:sp>
        <p:nvSpPr>
          <p:cNvPr id="109579" name="Text Box 11"/>
          <p:cNvSpPr txBox="1">
            <a:spLocks noChangeArrowheads="1"/>
          </p:cNvSpPr>
          <p:nvPr/>
        </p:nvSpPr>
        <p:spPr bwMode="auto">
          <a:xfrm>
            <a:off x="247651" y="6621464"/>
            <a:ext cx="1277914"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006699"/>
                </a:solidFill>
                <a:latin typeface="Helvetica" pitchFamily="34" charset="0"/>
                <a:ea typeface="ＭＳ Ｐゴシック" pitchFamily="34" charset="-128"/>
              </a:rPr>
              <a:t>Operating System</a:t>
            </a:r>
          </a:p>
        </p:txBody>
      </p:sp>
      <p:pic>
        <p:nvPicPr>
          <p:cNvPr id="3084"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66759" y="6220690"/>
            <a:ext cx="910942" cy="42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5"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j-cs"/>
        </a:defRPr>
      </a:lvl1pPr>
      <a:lvl2pPr algn="ctr" rtl="0" eaLnBrk="0" fontAlgn="base" hangingPunct="0">
        <a:spcBef>
          <a:spcPct val="0"/>
        </a:spcBef>
        <a:spcAft>
          <a:spcPct val="0"/>
        </a:spcAft>
        <a:defRPr sz="3200" b="1">
          <a:solidFill>
            <a:srgbClr val="006699"/>
          </a:solidFill>
          <a:latin typeface="Arial" charset="0"/>
          <a:ea typeface="MS PGothic"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0.emf"/><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4.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6.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0.emf"/><Relationship Id="rId4" Type="http://schemas.openxmlformats.org/officeDocument/2006/relationships/customXml" Target="../ink/ink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9.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customXml" Target="../ink/ink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customXml" Target="../ink/ink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870858" y="947057"/>
            <a:ext cx="10363200" cy="2127250"/>
          </a:xfrm>
        </p:spPr>
        <p:txBody>
          <a:bodyPr/>
          <a:lstStyle/>
          <a:p>
            <a:pPr eaLnBrk="1" hangingPunct="1"/>
            <a:r>
              <a:rPr lang="en-US" altLang="zh-CN" sz="4000" dirty="0">
                <a:solidFill>
                  <a:srgbClr val="0000CC"/>
                </a:solidFill>
              </a:rPr>
              <a:t>Chapter 11:  File System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2800" dirty="0">
                <a:solidFill>
                  <a:srgbClr val="00B050"/>
                </a:solidFill>
              </a:rPr>
              <a:t>File System </a:t>
            </a:r>
            <a:r>
              <a:rPr lang="en-US" altLang="zh-CN" sz="2800" dirty="0">
                <a:solidFill>
                  <a:srgbClr val="00B050"/>
                </a:solidFill>
                <a:ea typeface="宋体" charset="-122"/>
              </a:rPr>
              <a:t>Types</a:t>
            </a:r>
            <a:endParaRPr lang="zh-CN" altLang="en-US" sz="2800" dirty="0">
              <a:solidFill>
                <a:srgbClr val="00B050"/>
              </a:solidFill>
              <a:ea typeface="宋体" charset="-122"/>
            </a:endParaRPr>
          </a:p>
        </p:txBody>
      </p:sp>
      <p:sp>
        <p:nvSpPr>
          <p:cNvPr id="13315" name="Rectangle 3"/>
          <p:cNvSpPr>
            <a:spLocks noGrp="1" noChangeArrowheads="1"/>
          </p:cNvSpPr>
          <p:nvPr>
            <p:ph idx="1"/>
          </p:nvPr>
        </p:nvSpPr>
        <p:spPr/>
        <p:txBody>
          <a:bodyPr/>
          <a:lstStyle/>
          <a:p>
            <a:pPr>
              <a:lnSpc>
                <a:spcPct val="90000"/>
              </a:lnSpc>
            </a:pPr>
            <a:r>
              <a:rPr lang="en-US" altLang="zh-CN"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ZFS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Open Solaris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文件系统）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LTFS</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(Liner Tape File System</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，线性磁带文件系统</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为磁带提供了一种通用、开放的文件系统。</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APFS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Apple File System</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）苹果新一代的文件系统，</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MAC OS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iOS</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solidFill>
                  <a:srgbClr val="00B050"/>
                </a:solidFill>
              </a:rPr>
              <a:t>11.2 File-System Implementation</a:t>
            </a:r>
            <a:endParaRPr lang="zh-CN" altLang="en-US" dirty="0">
              <a:solidFill>
                <a:srgbClr val="00B050"/>
              </a:solidFill>
            </a:endParaRPr>
          </a:p>
        </p:txBody>
      </p:sp>
    </p:spTree>
    <p:extLst>
      <p:ext uri="{BB962C8B-B14F-4D97-AF65-F5344CB8AC3E}">
        <p14:creationId xmlns:p14="http://schemas.microsoft.com/office/powerpoint/2010/main" val="2093279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dirty="0">
                <a:solidFill>
                  <a:srgbClr val="C00000"/>
                </a:solidFill>
                <a:ea typeface="宋体" charset="-122"/>
              </a:rPr>
              <a:t> </a:t>
            </a:r>
            <a:r>
              <a:rPr lang="en-US" altLang="zh-CN" sz="2800" dirty="0">
                <a:solidFill>
                  <a:srgbClr val="FFC000"/>
                </a:solidFill>
                <a:ea typeface="宋体" pitchFamily="2" charset="-122"/>
              </a:rPr>
              <a:t>File-System Implementation</a:t>
            </a:r>
          </a:p>
        </p:txBody>
      </p:sp>
      <p:sp>
        <p:nvSpPr>
          <p:cNvPr id="14339" name="Content Placeholder 2"/>
          <p:cNvSpPr>
            <a:spLocks noGrp="1"/>
          </p:cNvSpPr>
          <p:nvPr>
            <p:ph idx="1"/>
          </p:nvPr>
        </p:nvSpPr>
        <p:spPr/>
        <p:txBody>
          <a:bodyPr/>
          <a:lstStyle/>
          <a:p>
            <a:pPr marL="457200" indent="-457200">
              <a:buFont typeface="+mj-lt"/>
              <a:buAutoNum type="arabicPeriod"/>
            </a:pPr>
            <a:r>
              <a:rPr lang="en-US" altLang="zh-CN" b="1" dirty="0">
                <a:solidFill>
                  <a:srgbClr val="FF0066"/>
                </a:solidFill>
              </a:rPr>
              <a:t>On-Disk file system structures:</a:t>
            </a:r>
            <a:endParaRPr lang="en-US" altLang="zh-CN" sz="3200" dirty="0">
              <a:solidFill>
                <a:srgbClr val="FF0066"/>
              </a:solidFill>
            </a:endParaRPr>
          </a:p>
          <a:p>
            <a:pPr>
              <a:lnSpc>
                <a:spcPct val="80000"/>
              </a:lnSpc>
            </a:pPr>
            <a:r>
              <a:rPr lang="zh-CN" altLang="en-US" dirty="0">
                <a:latin typeface="楷体" pitchFamily="49" charset="-122"/>
                <a:ea typeface="楷体" pitchFamily="49" charset="-122"/>
              </a:rPr>
              <a:t>在磁盘上，文件系统可能包括如下信息：</a:t>
            </a:r>
          </a:p>
          <a:p>
            <a:pPr lvl="1">
              <a:lnSpc>
                <a:spcPct val="80000"/>
              </a:lnSpc>
            </a:pPr>
            <a:r>
              <a:rPr lang="zh-CN" altLang="en-US" dirty="0">
                <a:solidFill>
                  <a:srgbClr val="0000CC"/>
                </a:solidFill>
                <a:latin typeface="楷体" pitchFamily="49" charset="-122"/>
                <a:ea typeface="楷体" pitchFamily="49" charset="-122"/>
              </a:rPr>
              <a:t>如何启动所存储的操作系统</a:t>
            </a:r>
          </a:p>
          <a:p>
            <a:pPr lvl="1">
              <a:lnSpc>
                <a:spcPct val="80000"/>
              </a:lnSpc>
            </a:pPr>
            <a:r>
              <a:rPr lang="zh-CN" altLang="en-US" dirty="0">
                <a:solidFill>
                  <a:srgbClr val="0000CC"/>
                </a:solidFill>
                <a:latin typeface="楷体" pitchFamily="49" charset="-122"/>
                <a:ea typeface="楷体" pitchFamily="49" charset="-122"/>
              </a:rPr>
              <a:t>总的块数</a:t>
            </a:r>
          </a:p>
          <a:p>
            <a:pPr lvl="1">
              <a:lnSpc>
                <a:spcPct val="80000"/>
              </a:lnSpc>
            </a:pPr>
            <a:r>
              <a:rPr lang="zh-CN" altLang="en-US" dirty="0">
                <a:solidFill>
                  <a:srgbClr val="0000CC"/>
                </a:solidFill>
                <a:latin typeface="楷体" pitchFamily="49" charset="-122"/>
                <a:ea typeface="楷体" pitchFamily="49" charset="-122"/>
              </a:rPr>
              <a:t>空闲块的数目和位置</a:t>
            </a:r>
          </a:p>
          <a:p>
            <a:pPr lvl="1">
              <a:lnSpc>
                <a:spcPct val="80000"/>
              </a:lnSpc>
            </a:pPr>
            <a:r>
              <a:rPr lang="zh-CN" altLang="en-US" dirty="0">
                <a:solidFill>
                  <a:srgbClr val="0000CC"/>
                </a:solidFill>
                <a:latin typeface="楷体" pitchFamily="49" charset="-122"/>
                <a:ea typeface="楷体" pitchFamily="49" charset="-122"/>
              </a:rPr>
              <a:t>目录结构以及各个具体文件等</a:t>
            </a:r>
          </a:p>
          <a:p>
            <a:r>
              <a:rPr lang="zh-CN" altLang="en-US" dirty="0">
                <a:latin typeface="楷体" pitchFamily="49" charset="-122"/>
                <a:ea typeface="楷体" pitchFamily="49" charset="-122"/>
              </a:rPr>
              <a:t>磁盘结构包括</a:t>
            </a:r>
          </a:p>
          <a:p>
            <a:pPr lvl="1"/>
            <a:r>
              <a:rPr lang="en-US" altLang="zh-CN" sz="1800" dirty="0">
                <a:solidFill>
                  <a:srgbClr val="3366FF"/>
                </a:solidFill>
              </a:rPr>
              <a:t>Boot control block </a:t>
            </a:r>
            <a:r>
              <a:rPr lang="en-US" altLang="zh-CN" sz="1800" dirty="0"/>
              <a:t>contains info needed by system to boot OS from that volume</a:t>
            </a:r>
          </a:p>
          <a:p>
            <a:pPr lvl="1"/>
            <a:r>
              <a:rPr lang="en-US" altLang="zh-CN" sz="1800" dirty="0">
                <a:solidFill>
                  <a:srgbClr val="3366FF"/>
                </a:solidFill>
              </a:rPr>
              <a:t>Volume</a:t>
            </a:r>
            <a:r>
              <a:rPr lang="zh-CN" altLang="en-US" sz="1800" b="1" dirty="0">
                <a:solidFill>
                  <a:srgbClr val="0000FF"/>
                </a:solidFill>
                <a:ea typeface="宋体" charset="-122"/>
              </a:rPr>
              <a:t>（</a:t>
            </a:r>
            <a:r>
              <a:rPr lang="zh-CN" altLang="en-US" sz="1800" b="1" dirty="0">
                <a:solidFill>
                  <a:srgbClr val="3366FF"/>
                </a:solidFill>
                <a:latin typeface="楷体" pitchFamily="49" charset="-122"/>
                <a:ea typeface="楷体" pitchFamily="49" charset="-122"/>
              </a:rPr>
              <a:t>卷</a:t>
            </a:r>
            <a:r>
              <a:rPr lang="zh-CN" altLang="en-US" sz="1800" b="1" dirty="0">
                <a:solidFill>
                  <a:srgbClr val="0000FF"/>
                </a:solidFill>
                <a:ea typeface="宋体" charset="-122"/>
              </a:rPr>
              <a:t>）</a:t>
            </a:r>
            <a:r>
              <a:rPr lang="zh-CN" altLang="en-US" sz="1800" dirty="0">
                <a:solidFill>
                  <a:srgbClr val="3366FF"/>
                </a:solidFill>
              </a:rPr>
              <a:t> </a:t>
            </a:r>
            <a:r>
              <a:rPr lang="en-US" altLang="zh-CN" sz="1800" dirty="0">
                <a:solidFill>
                  <a:srgbClr val="3366FF"/>
                </a:solidFill>
              </a:rPr>
              <a:t>control block </a:t>
            </a:r>
            <a:r>
              <a:rPr lang="en-US" altLang="zh-CN" sz="1800" dirty="0"/>
              <a:t>contains volume details</a:t>
            </a:r>
          </a:p>
          <a:p>
            <a:pPr lvl="1"/>
            <a:r>
              <a:rPr lang="en-US" altLang="zh-CN" sz="1800" dirty="0">
                <a:solidFill>
                  <a:srgbClr val="0000FF"/>
                </a:solidFill>
              </a:rPr>
              <a:t>Directory structure</a:t>
            </a:r>
            <a:r>
              <a:rPr lang="en-US" altLang="zh-CN" sz="1800" dirty="0"/>
              <a:t> organizes the files</a:t>
            </a:r>
          </a:p>
          <a:p>
            <a:pPr lvl="1"/>
            <a:r>
              <a:rPr lang="en-US" altLang="zh-CN" sz="1800" dirty="0"/>
              <a:t>Per-file </a:t>
            </a:r>
            <a:r>
              <a:rPr lang="en-US" altLang="zh-CN" sz="1800" dirty="0">
                <a:solidFill>
                  <a:srgbClr val="3366FF"/>
                </a:solidFill>
              </a:rPr>
              <a:t>File Control Block </a:t>
            </a:r>
            <a:r>
              <a:rPr lang="en-US" altLang="zh-CN" sz="1800" dirty="0"/>
              <a:t>(</a:t>
            </a:r>
            <a:r>
              <a:rPr lang="en-US" altLang="zh-CN" sz="1800" dirty="0">
                <a:solidFill>
                  <a:srgbClr val="3366FF"/>
                </a:solidFill>
              </a:rPr>
              <a:t>FCB</a:t>
            </a:r>
            <a:r>
              <a:rPr lang="zh-CN" altLang="en-US" sz="1800" dirty="0">
                <a:solidFill>
                  <a:srgbClr val="3366FF"/>
                </a:solidFill>
                <a:ea typeface="宋体" charset="-122"/>
              </a:rPr>
              <a:t>，</a:t>
            </a:r>
            <a:r>
              <a:rPr lang="zh-CN" altLang="en-US" sz="1800" b="1" dirty="0">
                <a:solidFill>
                  <a:srgbClr val="3366FF"/>
                </a:solidFill>
                <a:latin typeface="楷体" pitchFamily="49" charset="-122"/>
                <a:ea typeface="楷体" pitchFamily="49" charset="-122"/>
              </a:rPr>
              <a:t>文件控制块</a:t>
            </a:r>
            <a:r>
              <a:rPr lang="en-US" altLang="zh-CN" sz="1800" dirty="0"/>
              <a:t>) contains many details about the file</a:t>
            </a:r>
          </a:p>
          <a:p>
            <a:r>
              <a:rPr lang="zh-CN" altLang="en-US" dirty="0">
                <a:solidFill>
                  <a:srgbClr val="FF0066"/>
                </a:solidFill>
                <a:ea typeface="宋体" charset="-122"/>
              </a:rPr>
              <a:t>实例：</a:t>
            </a:r>
            <a:r>
              <a:rPr lang="en-US" altLang="zh-CN" dirty="0">
                <a:solidFill>
                  <a:srgbClr val="FF0066"/>
                </a:solidFill>
                <a:ea typeface="宋体" charset="-122"/>
              </a:rPr>
              <a:t>Linux</a:t>
            </a:r>
            <a:r>
              <a:rPr lang="zh-CN" altLang="en-US" dirty="0">
                <a:solidFill>
                  <a:srgbClr val="FF0066"/>
                </a:solidFill>
                <a:ea typeface="宋体" charset="-122"/>
              </a:rPr>
              <a:t> </a:t>
            </a:r>
            <a:r>
              <a:rPr lang="en-US" altLang="zh-CN" dirty="0">
                <a:solidFill>
                  <a:srgbClr val="FF0066"/>
                </a:solidFill>
                <a:ea typeface="宋体" charset="-122"/>
              </a:rPr>
              <a:t>ext2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z="2800" dirty="0">
                <a:solidFill>
                  <a:srgbClr val="FFC000"/>
                </a:solidFill>
                <a:ea typeface="宋体" pitchFamily="2" charset="-122"/>
              </a:rPr>
              <a:t>A Typical File Control Block</a:t>
            </a:r>
          </a:p>
        </p:txBody>
      </p:sp>
      <p:sp>
        <p:nvSpPr>
          <p:cNvPr id="2" name="内容占位符 1"/>
          <p:cNvSpPr>
            <a:spLocks noGrp="1"/>
          </p:cNvSpPr>
          <p:nvPr>
            <p:ph idx="1"/>
          </p:nvPr>
        </p:nvSpPr>
        <p:spPr/>
        <p:txBody>
          <a:bodyPr/>
          <a:lstStyle/>
          <a:p>
            <a:endParaRPr lang="zh-CN" altLang="en-US"/>
          </a:p>
        </p:txBody>
      </p:sp>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4" y="1244600"/>
            <a:ext cx="6999287"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z="2800" dirty="0">
                <a:solidFill>
                  <a:srgbClr val="FFC000"/>
                </a:solidFill>
                <a:ea typeface="宋体" pitchFamily="2" charset="-122"/>
              </a:rPr>
              <a:t>In-Memory File System Structures</a:t>
            </a:r>
          </a:p>
        </p:txBody>
      </p:sp>
      <p:sp>
        <p:nvSpPr>
          <p:cNvPr id="16387" name="Rectangle 3"/>
          <p:cNvSpPr>
            <a:spLocks noGrp="1" noChangeArrowheads="1"/>
          </p:cNvSpPr>
          <p:nvPr>
            <p:ph idx="1"/>
          </p:nvPr>
        </p:nvSpPr>
        <p:spPr/>
        <p:txBody>
          <a:bodyPr/>
          <a:lstStyle/>
          <a:p>
            <a:pPr marL="0" indent="0">
              <a:lnSpc>
                <a:spcPct val="90000"/>
              </a:lnSpc>
              <a:buNone/>
            </a:pPr>
            <a:r>
              <a:rPr lang="en-US" altLang="zh-CN" b="1"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2.  In-Memory File System Structures:</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An in-memory partition table(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分区表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An in-memory directory structure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（目录结构）</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system-wide open-file table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（系统打开文件表）</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per-process open-file table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（进程打开文件表）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7996813" lvl="1" indent="-37474525">
              <a:lnSpc>
                <a:spcPct val="90000"/>
              </a:lnSpc>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Figure 12-3(a) refers to opening a file.</a:t>
            </a:r>
          </a:p>
          <a:p>
            <a:pPr lvl="1">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Figure 12-3(b) refers to reading a file.</a:t>
            </a:r>
          </a:p>
          <a:p>
            <a:pPr>
              <a:lnSpc>
                <a:spcPct val="90000"/>
              </a:lnSpc>
            </a:pPr>
            <a:r>
              <a:rPr lang="zh-CN" altLang="en-US"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实例：</a:t>
            </a:r>
            <a:r>
              <a:rPr lang="en-US" altLang="zh-CN"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err="1">
                <a:solidFill>
                  <a:srgbClr val="FF0066"/>
                </a:solidFill>
                <a:latin typeface="Times New Roman" panose="02020603050405020304" pitchFamily="18" charset="0"/>
                <a:ea typeface="楷体" panose="02010609060101010101" pitchFamily="49" charset="-122"/>
                <a:cs typeface="Times New Roman" panose="02020603050405020304" pitchFamily="18" charset="0"/>
              </a:rPr>
              <a:t>vfs</a:t>
            </a:r>
            <a:endParaRPr lang="en-US" altLang="zh-CN"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endParaRPr lang="en-US" altLang="zh-CN" dirty="0">
              <a:solidFill>
                <a:srgbClr val="FF00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66311"/>
            <a:ext cx="10972800" cy="576262"/>
          </a:xfrm>
        </p:spPr>
        <p:txBody>
          <a:bodyPr/>
          <a:lstStyle/>
          <a:p>
            <a:pPr eaLnBrk="1" hangingPunct="1"/>
            <a:r>
              <a:rPr lang="en-US" altLang="zh-CN"/>
              <a:t>In-Memory File System Structures</a:t>
            </a:r>
            <a:endParaRPr lang="en-US" altLang="zh-CN" sz="2400"/>
          </a:p>
        </p:txBody>
      </p:sp>
      <p:sp>
        <p:nvSpPr>
          <p:cNvPr id="2" name="内容占位符 1"/>
          <p:cNvSpPr>
            <a:spLocks noGrp="1"/>
          </p:cNvSpPr>
          <p:nvPr>
            <p:ph idx="1"/>
          </p:nvPr>
        </p:nvSpPr>
        <p:spPr/>
        <p:txBody>
          <a:bodyPr/>
          <a:lstStyle/>
          <a:p>
            <a:endParaRPr lang="zh-CN" altLang="en-US"/>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8" y="1365250"/>
            <a:ext cx="6532562"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z="2800" dirty="0">
                <a:solidFill>
                  <a:srgbClr val="FFC000"/>
                </a:solidFill>
                <a:ea typeface="宋体" pitchFamily="2" charset="-122"/>
              </a:rPr>
              <a:t>Virtual File Systems</a:t>
            </a:r>
          </a:p>
        </p:txBody>
      </p:sp>
      <p:sp>
        <p:nvSpPr>
          <p:cNvPr id="18435" name="Rectangle 3"/>
          <p:cNvSpPr>
            <a:spLocks noGrp="1" noChangeArrowheads="1"/>
          </p:cNvSpPr>
          <p:nvPr>
            <p:ph idx="1"/>
          </p:nvPr>
        </p:nvSpPr>
        <p:spPr/>
        <p:txBody>
          <a:bodyPr/>
          <a:lstStyle/>
          <a:p>
            <a:pPr>
              <a:lnSpc>
                <a:spcPct val="90000"/>
              </a:lnSpc>
            </a:pPr>
            <a:r>
              <a:rPr lang="en-US" altLang="zh-CN" dirty="0">
                <a:solidFill>
                  <a:srgbClr val="FF0000"/>
                </a:solidFill>
              </a:rPr>
              <a:t>Virtual File Systems (VFS)</a:t>
            </a:r>
            <a:r>
              <a:rPr lang="en-US" altLang="zh-CN" dirty="0"/>
              <a:t> provide an object-oriented way of implementing file systems.</a:t>
            </a:r>
          </a:p>
          <a:p>
            <a:pPr>
              <a:lnSpc>
                <a:spcPct val="90000"/>
              </a:lnSpc>
            </a:pPr>
            <a:endParaRPr lang="en-US" altLang="zh-CN" dirty="0"/>
          </a:p>
          <a:p>
            <a:pPr>
              <a:lnSpc>
                <a:spcPct val="90000"/>
              </a:lnSpc>
            </a:pPr>
            <a:r>
              <a:rPr lang="en-US" altLang="zh-CN" dirty="0"/>
              <a:t>VFS allows the same system call interface (the API) to be used for different types of file systems.</a:t>
            </a:r>
          </a:p>
          <a:p>
            <a:pPr>
              <a:lnSpc>
                <a:spcPct val="90000"/>
              </a:lnSpc>
            </a:pPr>
            <a:endParaRPr lang="en-US" altLang="zh-CN" dirty="0"/>
          </a:p>
          <a:p>
            <a:pPr>
              <a:lnSpc>
                <a:spcPct val="90000"/>
              </a:lnSpc>
            </a:pPr>
            <a:r>
              <a:rPr lang="en-US" altLang="zh-CN" dirty="0"/>
              <a:t>The API is to the VFS interface, rather than any specific type of file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sz="2800" dirty="0">
                <a:solidFill>
                  <a:srgbClr val="FFC000"/>
                </a:solidFill>
                <a:ea typeface="宋体" pitchFamily="2" charset="-122"/>
              </a:rPr>
              <a:t>Schematic View of Virtual File System</a:t>
            </a:r>
          </a:p>
        </p:txBody>
      </p:sp>
      <p:sp>
        <p:nvSpPr>
          <p:cNvPr id="2" name="内容占位符 1"/>
          <p:cNvSpPr>
            <a:spLocks noGrp="1"/>
          </p:cNvSpPr>
          <p:nvPr>
            <p:ph idx="1"/>
          </p:nvPr>
        </p:nvSpPr>
        <p:spPr/>
        <p:txBody>
          <a:bodyPr/>
          <a:lstStyle/>
          <a:p>
            <a:endParaRPr lang="zh-CN" altLang="en-US"/>
          </a:p>
        </p:txBody>
      </p:sp>
      <p:pic>
        <p:nvPicPr>
          <p:cNvPr id="19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263" y="1377951"/>
            <a:ext cx="5872162"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11.3 Directory Implementation</a:t>
            </a:r>
            <a:endParaRPr lang="zh-CN" altLang="en-US" dirty="0"/>
          </a:p>
        </p:txBody>
      </p:sp>
    </p:spTree>
    <p:extLst>
      <p:ext uri="{BB962C8B-B14F-4D97-AF65-F5344CB8AC3E}">
        <p14:creationId xmlns:p14="http://schemas.microsoft.com/office/powerpoint/2010/main" val="386155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C00000"/>
                </a:solidFill>
              </a:rPr>
              <a:t>Directory Implementation</a:t>
            </a:r>
          </a:p>
        </p:txBody>
      </p:sp>
      <p:sp>
        <p:nvSpPr>
          <p:cNvPr id="20483" name="Rectangle 3"/>
          <p:cNvSpPr>
            <a:spLocks noGrp="1" noChangeArrowheads="1"/>
          </p:cNvSpPr>
          <p:nvPr>
            <p:ph idx="1"/>
          </p:nvPr>
        </p:nvSpPr>
        <p:spPr/>
        <p:txBody>
          <a:bodyPr/>
          <a:lstStyle/>
          <a:p>
            <a:r>
              <a:rPr lang="en-US" altLang="zh-CN" b="1" dirty="0">
                <a:solidFill>
                  <a:srgbClr val="FF0066"/>
                </a:solidFill>
              </a:rPr>
              <a:t>Linear list</a:t>
            </a:r>
            <a:r>
              <a:rPr lang="zh-CN" altLang="en-US" b="1" dirty="0">
                <a:ea typeface="楷体_GB2312" pitchFamily="49" charset="-122"/>
              </a:rPr>
              <a:t>（</a:t>
            </a:r>
            <a:r>
              <a:rPr lang="zh-CN" altLang="en-US" b="1" dirty="0">
                <a:latin typeface="楷体_GB2312" pitchFamily="49" charset="-122"/>
                <a:ea typeface="楷体_GB2312" pitchFamily="49" charset="-122"/>
              </a:rPr>
              <a:t>线性列表）</a:t>
            </a:r>
            <a:r>
              <a:rPr lang="en-US" altLang="zh-CN" dirty="0"/>
              <a:t>of file names with pointer to the data blocks.</a:t>
            </a:r>
          </a:p>
          <a:p>
            <a:pPr lvl="1"/>
            <a:r>
              <a:rPr lang="en-US" altLang="zh-CN" dirty="0"/>
              <a:t>simple to program</a:t>
            </a:r>
          </a:p>
          <a:p>
            <a:pPr lvl="1"/>
            <a:r>
              <a:rPr lang="en-US" altLang="zh-CN" dirty="0"/>
              <a:t>time-consuming to execute</a:t>
            </a:r>
            <a:br>
              <a:rPr lang="en-US" altLang="zh-CN" dirty="0"/>
            </a:br>
            <a:endParaRPr lang="en-US" altLang="zh-CN" dirty="0"/>
          </a:p>
        </p:txBody>
      </p:sp>
      <p:grpSp>
        <p:nvGrpSpPr>
          <p:cNvPr id="4" name="Group 12"/>
          <p:cNvGrpSpPr>
            <a:grpSpLocks noChangeAspect="1"/>
          </p:cNvGrpSpPr>
          <p:nvPr/>
        </p:nvGrpSpPr>
        <p:grpSpPr bwMode="auto">
          <a:xfrm>
            <a:off x="2016125" y="1756229"/>
            <a:ext cx="8817303" cy="4903651"/>
            <a:chOff x="1920" y="1518"/>
            <a:chExt cx="8640" cy="4836"/>
          </a:xfrm>
        </p:grpSpPr>
        <p:sp>
          <p:nvSpPr>
            <p:cNvPr id="5" name="AutoShape 13"/>
            <p:cNvSpPr>
              <a:spLocks noChangeAspect="1" noChangeArrowheads="1"/>
            </p:cNvSpPr>
            <p:nvPr/>
          </p:nvSpPr>
          <p:spPr bwMode="auto">
            <a:xfrm>
              <a:off x="1920" y="1518"/>
              <a:ext cx="8640" cy="4836"/>
            </a:xfrm>
            <a:prstGeom prst="rect">
              <a:avLst/>
            </a:prstGeom>
            <a:noFill/>
            <a:ln w="9525">
              <a:noFill/>
              <a:miter lim="800000"/>
              <a:headEnd/>
              <a:tailEnd/>
            </a:ln>
          </p:spPr>
          <p:txBody>
            <a:bodyPr lIns="82945" tIns="41473" rIns="82945" bIns="41473"/>
            <a:lstStyle/>
            <a:p>
              <a:pPr defTabSz="828675"/>
              <a:endParaRPr lang="zh-CN" altLang="zh-CN" sz="1600">
                <a:ea typeface="楷体_GB2312" pitchFamily="49" charset="-122"/>
              </a:endParaRPr>
            </a:p>
          </p:txBody>
        </p:sp>
        <p:sp>
          <p:nvSpPr>
            <p:cNvPr id="6" name="Text Box 14"/>
            <p:cNvSpPr txBox="1">
              <a:spLocks noChangeArrowheads="1"/>
            </p:cNvSpPr>
            <p:nvPr/>
          </p:nvSpPr>
          <p:spPr bwMode="auto">
            <a:xfrm>
              <a:off x="804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etc</a:t>
              </a:r>
              <a:endParaRPr lang="en-US" altLang="zh-CN" sz="2200">
                <a:ea typeface="楷体_GB2312" pitchFamily="49" charset="-122"/>
              </a:endParaRPr>
            </a:p>
          </p:txBody>
        </p:sp>
        <p:sp>
          <p:nvSpPr>
            <p:cNvPr id="7" name="Text Box 15"/>
            <p:cNvSpPr txBox="1">
              <a:spLocks noChangeArrowheads="1"/>
            </p:cNvSpPr>
            <p:nvPr/>
          </p:nvSpPr>
          <p:spPr bwMode="auto">
            <a:xfrm>
              <a:off x="318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dev</a:t>
              </a:r>
              <a:endParaRPr lang="en-US" altLang="zh-CN" sz="2200">
                <a:ea typeface="楷体_GB2312" pitchFamily="49" charset="-122"/>
              </a:endParaRPr>
            </a:p>
          </p:txBody>
        </p:sp>
        <p:sp>
          <p:nvSpPr>
            <p:cNvPr id="8" name="Text Box 16"/>
            <p:cNvSpPr txBox="1">
              <a:spLocks noChangeArrowheads="1"/>
            </p:cNvSpPr>
            <p:nvPr/>
          </p:nvSpPr>
          <p:spPr bwMode="auto">
            <a:xfrm>
              <a:off x="6060" y="3234"/>
              <a:ext cx="541"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root</a:t>
              </a:r>
              <a:endParaRPr lang="en-US" altLang="zh-CN" sz="2200">
                <a:ea typeface="楷体_GB2312" pitchFamily="49" charset="-122"/>
              </a:endParaRPr>
            </a:p>
          </p:txBody>
        </p:sp>
        <p:sp>
          <p:nvSpPr>
            <p:cNvPr id="9" name="Text Box 17"/>
            <p:cNvSpPr txBox="1">
              <a:spLocks noChangeArrowheads="1"/>
            </p:cNvSpPr>
            <p:nvPr/>
          </p:nvSpPr>
          <p:spPr bwMode="auto">
            <a:xfrm>
              <a:off x="5340" y="3234"/>
              <a:ext cx="539"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home</a:t>
              </a:r>
              <a:endParaRPr lang="en-US" altLang="zh-CN" sz="2200">
                <a:ea typeface="楷体_GB2312" pitchFamily="49" charset="-122"/>
              </a:endParaRPr>
            </a:p>
          </p:txBody>
        </p:sp>
        <p:sp>
          <p:nvSpPr>
            <p:cNvPr id="10" name="Text Box 18"/>
            <p:cNvSpPr txBox="1">
              <a:spLocks noChangeArrowheads="1"/>
            </p:cNvSpPr>
            <p:nvPr/>
          </p:nvSpPr>
          <p:spPr bwMode="auto">
            <a:xfrm>
              <a:off x="480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var</a:t>
              </a:r>
              <a:endParaRPr lang="en-US" altLang="zh-CN" sz="2200">
                <a:ea typeface="楷体_GB2312" pitchFamily="49" charset="-122"/>
              </a:endParaRPr>
            </a:p>
          </p:txBody>
        </p:sp>
        <p:sp>
          <p:nvSpPr>
            <p:cNvPr id="11" name="Text Box 19"/>
            <p:cNvSpPr txBox="1">
              <a:spLocks noChangeArrowheads="1"/>
            </p:cNvSpPr>
            <p:nvPr/>
          </p:nvSpPr>
          <p:spPr bwMode="auto">
            <a:xfrm>
              <a:off x="426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tmp</a:t>
              </a:r>
              <a:endParaRPr lang="en-US" altLang="zh-CN" sz="2200">
                <a:ea typeface="楷体_GB2312" pitchFamily="49" charset="-122"/>
              </a:endParaRPr>
            </a:p>
          </p:txBody>
        </p:sp>
        <p:sp>
          <p:nvSpPr>
            <p:cNvPr id="12" name="Text Box 20"/>
            <p:cNvSpPr txBox="1">
              <a:spLocks noChangeArrowheads="1"/>
            </p:cNvSpPr>
            <p:nvPr/>
          </p:nvSpPr>
          <p:spPr bwMode="auto">
            <a:xfrm>
              <a:off x="372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usr</a:t>
              </a:r>
              <a:endParaRPr lang="en-US" altLang="zh-CN" sz="2200">
                <a:ea typeface="楷体_GB2312" pitchFamily="49" charset="-122"/>
              </a:endParaRPr>
            </a:p>
          </p:txBody>
        </p:sp>
        <p:sp>
          <p:nvSpPr>
            <p:cNvPr id="13" name="Text Box 21"/>
            <p:cNvSpPr txBox="1">
              <a:spLocks noChangeArrowheads="1"/>
            </p:cNvSpPr>
            <p:nvPr/>
          </p:nvSpPr>
          <p:spPr bwMode="auto">
            <a:xfrm>
              <a:off x="264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lib</a:t>
              </a:r>
              <a:endParaRPr lang="en-US" altLang="zh-CN" sz="2200">
                <a:ea typeface="楷体_GB2312" pitchFamily="49" charset="-122"/>
              </a:endParaRPr>
            </a:p>
          </p:txBody>
        </p:sp>
        <p:sp>
          <p:nvSpPr>
            <p:cNvPr id="14" name="Text Box 22"/>
            <p:cNvSpPr txBox="1">
              <a:spLocks noChangeArrowheads="1"/>
            </p:cNvSpPr>
            <p:nvPr/>
          </p:nvSpPr>
          <p:spPr bwMode="auto">
            <a:xfrm>
              <a:off x="7500" y="3234"/>
              <a:ext cx="36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bin</a:t>
              </a:r>
              <a:endParaRPr lang="en-US" altLang="zh-CN" sz="2200">
                <a:ea typeface="楷体_GB2312" pitchFamily="49" charset="-122"/>
              </a:endParaRPr>
            </a:p>
          </p:txBody>
        </p:sp>
        <p:sp>
          <p:nvSpPr>
            <p:cNvPr id="15" name="Text Box 23"/>
            <p:cNvSpPr txBox="1">
              <a:spLocks noChangeArrowheads="1"/>
            </p:cNvSpPr>
            <p:nvPr/>
          </p:nvSpPr>
          <p:spPr bwMode="auto">
            <a:xfrm>
              <a:off x="8580" y="3234"/>
              <a:ext cx="465"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mnt</a:t>
              </a:r>
              <a:endParaRPr lang="en-US" altLang="zh-CN" sz="2200">
                <a:ea typeface="楷体_GB2312" pitchFamily="49" charset="-122"/>
              </a:endParaRPr>
            </a:p>
          </p:txBody>
        </p:sp>
        <p:sp>
          <p:nvSpPr>
            <p:cNvPr id="16" name="Text Box 24"/>
            <p:cNvSpPr txBox="1">
              <a:spLocks noChangeArrowheads="1"/>
            </p:cNvSpPr>
            <p:nvPr/>
          </p:nvSpPr>
          <p:spPr bwMode="auto">
            <a:xfrm>
              <a:off x="6780" y="3234"/>
              <a:ext cx="54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sbin</a:t>
              </a:r>
              <a:endParaRPr lang="en-US" altLang="zh-CN" sz="2200">
                <a:ea typeface="楷体_GB2312" pitchFamily="49" charset="-122"/>
              </a:endParaRPr>
            </a:p>
          </p:txBody>
        </p:sp>
        <p:sp>
          <p:nvSpPr>
            <p:cNvPr id="17" name="Text Box 25"/>
            <p:cNvSpPr txBox="1">
              <a:spLocks noChangeArrowheads="1"/>
            </p:cNvSpPr>
            <p:nvPr/>
          </p:nvSpPr>
          <p:spPr bwMode="auto">
            <a:xfrm>
              <a:off x="1920" y="3234"/>
              <a:ext cx="541"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boot</a:t>
              </a:r>
              <a:endParaRPr lang="en-US" altLang="zh-CN" sz="2200">
                <a:ea typeface="楷体_GB2312" pitchFamily="49" charset="-122"/>
              </a:endParaRPr>
            </a:p>
          </p:txBody>
        </p:sp>
        <p:sp>
          <p:nvSpPr>
            <p:cNvPr id="18" name="Text Box 26"/>
            <p:cNvSpPr txBox="1">
              <a:spLocks noChangeArrowheads="1"/>
            </p:cNvSpPr>
            <p:nvPr/>
          </p:nvSpPr>
          <p:spPr bwMode="auto">
            <a:xfrm>
              <a:off x="6060" y="2141"/>
              <a:ext cx="900" cy="313"/>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900" b="1">
                  <a:solidFill>
                    <a:srgbClr val="FF0000"/>
                  </a:solidFill>
                  <a:latin typeface="Times New Roman" pitchFamily="18" charset="0"/>
                </a:rPr>
                <a:t>/</a:t>
              </a:r>
              <a:endParaRPr lang="en-US" altLang="zh-CN" sz="3400" b="1">
                <a:solidFill>
                  <a:srgbClr val="FF0000"/>
                </a:solidFill>
                <a:ea typeface="楷体_GB2312" pitchFamily="49" charset="-122"/>
              </a:endParaRPr>
            </a:p>
          </p:txBody>
        </p:sp>
        <p:sp>
          <p:nvSpPr>
            <p:cNvPr id="19" name="Text Box 27"/>
            <p:cNvSpPr txBox="1">
              <a:spLocks noChangeArrowheads="1"/>
            </p:cNvSpPr>
            <p:nvPr/>
          </p:nvSpPr>
          <p:spPr bwMode="auto">
            <a:xfrm>
              <a:off x="4620" y="4483"/>
              <a:ext cx="54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user1</a:t>
              </a:r>
              <a:endParaRPr lang="en-US" altLang="zh-CN" sz="2200">
                <a:ea typeface="楷体_GB2312" pitchFamily="49" charset="-122"/>
              </a:endParaRPr>
            </a:p>
          </p:txBody>
        </p:sp>
        <p:sp>
          <p:nvSpPr>
            <p:cNvPr id="20" name="Text Box 28"/>
            <p:cNvSpPr txBox="1">
              <a:spLocks noChangeArrowheads="1"/>
            </p:cNvSpPr>
            <p:nvPr/>
          </p:nvSpPr>
          <p:spPr bwMode="auto">
            <a:xfrm>
              <a:off x="5520" y="4483"/>
              <a:ext cx="540"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user2</a:t>
              </a:r>
              <a:endParaRPr lang="en-US" altLang="zh-CN" sz="2200">
                <a:ea typeface="楷体_GB2312" pitchFamily="49" charset="-122"/>
              </a:endParaRPr>
            </a:p>
          </p:txBody>
        </p:sp>
        <p:sp>
          <p:nvSpPr>
            <p:cNvPr id="21" name="Text Box 29"/>
            <p:cNvSpPr txBox="1">
              <a:spLocks noChangeArrowheads="1"/>
            </p:cNvSpPr>
            <p:nvPr/>
          </p:nvSpPr>
          <p:spPr bwMode="auto">
            <a:xfrm>
              <a:off x="7860" y="4483"/>
              <a:ext cx="720"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usb</a:t>
              </a:r>
              <a:endParaRPr lang="en-US" altLang="zh-CN" sz="2200">
                <a:ea typeface="楷体_GB2312" pitchFamily="49" charset="-122"/>
              </a:endParaRPr>
            </a:p>
          </p:txBody>
        </p:sp>
        <p:sp>
          <p:nvSpPr>
            <p:cNvPr id="22" name="Text Box 30"/>
            <p:cNvSpPr txBox="1">
              <a:spLocks noChangeArrowheads="1"/>
            </p:cNvSpPr>
            <p:nvPr/>
          </p:nvSpPr>
          <p:spPr bwMode="auto">
            <a:xfrm>
              <a:off x="8760" y="4483"/>
              <a:ext cx="90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cdrom</a:t>
              </a:r>
              <a:endParaRPr lang="en-US" altLang="zh-CN" sz="2200">
                <a:ea typeface="楷体_GB2312" pitchFamily="49" charset="-122"/>
              </a:endParaRPr>
            </a:p>
          </p:txBody>
        </p:sp>
        <p:sp>
          <p:nvSpPr>
            <p:cNvPr id="23" name="Line 31"/>
            <p:cNvSpPr>
              <a:spLocks noChangeShapeType="1"/>
            </p:cNvSpPr>
            <p:nvPr/>
          </p:nvSpPr>
          <p:spPr bwMode="auto">
            <a:xfrm flipH="1">
              <a:off x="2280" y="2454"/>
              <a:ext cx="4140" cy="780"/>
            </a:xfrm>
            <a:prstGeom prst="line">
              <a:avLst/>
            </a:prstGeom>
            <a:noFill/>
            <a:ln w="9525">
              <a:solidFill>
                <a:srgbClr val="000000"/>
              </a:solidFill>
              <a:round/>
              <a:headEnd/>
              <a:tailEnd type="triangle" w="med" len="med"/>
            </a:ln>
          </p:spPr>
          <p:txBody>
            <a:bodyPr/>
            <a:lstStyle/>
            <a:p>
              <a:endParaRPr lang="zh-CN" altLang="en-US"/>
            </a:p>
          </p:txBody>
        </p:sp>
        <p:sp>
          <p:nvSpPr>
            <p:cNvPr id="24" name="Line 32"/>
            <p:cNvSpPr>
              <a:spLocks noChangeShapeType="1"/>
            </p:cNvSpPr>
            <p:nvPr/>
          </p:nvSpPr>
          <p:spPr bwMode="auto">
            <a:xfrm flipH="1">
              <a:off x="3000" y="2454"/>
              <a:ext cx="3420" cy="780"/>
            </a:xfrm>
            <a:prstGeom prst="line">
              <a:avLst/>
            </a:prstGeom>
            <a:noFill/>
            <a:ln w="9525">
              <a:solidFill>
                <a:srgbClr val="000000"/>
              </a:solidFill>
              <a:round/>
              <a:headEnd/>
              <a:tailEnd type="triangle" w="med" len="med"/>
            </a:ln>
          </p:spPr>
          <p:txBody>
            <a:bodyPr/>
            <a:lstStyle/>
            <a:p>
              <a:endParaRPr lang="zh-CN" altLang="en-US"/>
            </a:p>
          </p:txBody>
        </p:sp>
        <p:sp>
          <p:nvSpPr>
            <p:cNvPr id="25" name="Line 33"/>
            <p:cNvSpPr>
              <a:spLocks noChangeShapeType="1"/>
            </p:cNvSpPr>
            <p:nvPr/>
          </p:nvSpPr>
          <p:spPr bwMode="auto">
            <a:xfrm flipH="1">
              <a:off x="3540" y="2454"/>
              <a:ext cx="2880" cy="780"/>
            </a:xfrm>
            <a:prstGeom prst="line">
              <a:avLst/>
            </a:prstGeom>
            <a:noFill/>
            <a:ln w="9525">
              <a:solidFill>
                <a:srgbClr val="000000"/>
              </a:solidFill>
              <a:round/>
              <a:headEnd/>
              <a:tailEnd type="triangle" w="med" len="med"/>
            </a:ln>
          </p:spPr>
          <p:txBody>
            <a:bodyPr/>
            <a:lstStyle/>
            <a:p>
              <a:endParaRPr lang="zh-CN" altLang="en-US"/>
            </a:p>
          </p:txBody>
        </p:sp>
        <p:sp>
          <p:nvSpPr>
            <p:cNvPr id="26" name="Line 34"/>
            <p:cNvSpPr>
              <a:spLocks noChangeShapeType="1"/>
            </p:cNvSpPr>
            <p:nvPr/>
          </p:nvSpPr>
          <p:spPr bwMode="auto">
            <a:xfrm flipH="1">
              <a:off x="4080" y="2454"/>
              <a:ext cx="2340" cy="780"/>
            </a:xfrm>
            <a:prstGeom prst="line">
              <a:avLst/>
            </a:prstGeom>
            <a:noFill/>
            <a:ln w="9525">
              <a:solidFill>
                <a:srgbClr val="000000"/>
              </a:solidFill>
              <a:round/>
              <a:headEnd/>
              <a:tailEnd type="triangle" w="med" len="med"/>
            </a:ln>
          </p:spPr>
          <p:txBody>
            <a:bodyPr/>
            <a:lstStyle/>
            <a:p>
              <a:endParaRPr lang="zh-CN" altLang="en-US"/>
            </a:p>
          </p:txBody>
        </p:sp>
        <p:sp>
          <p:nvSpPr>
            <p:cNvPr id="27" name="Line 35"/>
            <p:cNvSpPr>
              <a:spLocks noChangeShapeType="1"/>
            </p:cNvSpPr>
            <p:nvPr/>
          </p:nvSpPr>
          <p:spPr bwMode="auto">
            <a:xfrm flipH="1">
              <a:off x="4620" y="2454"/>
              <a:ext cx="1800" cy="780"/>
            </a:xfrm>
            <a:prstGeom prst="line">
              <a:avLst/>
            </a:prstGeom>
            <a:noFill/>
            <a:ln w="9525">
              <a:solidFill>
                <a:srgbClr val="000000"/>
              </a:solidFill>
              <a:round/>
              <a:headEnd/>
              <a:tailEnd type="triangle" w="med" len="med"/>
            </a:ln>
          </p:spPr>
          <p:txBody>
            <a:bodyPr/>
            <a:lstStyle/>
            <a:p>
              <a:endParaRPr lang="zh-CN" altLang="en-US"/>
            </a:p>
          </p:txBody>
        </p:sp>
        <p:sp>
          <p:nvSpPr>
            <p:cNvPr id="28" name="Line 36"/>
            <p:cNvSpPr>
              <a:spLocks noChangeShapeType="1"/>
            </p:cNvSpPr>
            <p:nvPr/>
          </p:nvSpPr>
          <p:spPr bwMode="auto">
            <a:xfrm flipH="1">
              <a:off x="5160" y="2454"/>
              <a:ext cx="1260" cy="780"/>
            </a:xfrm>
            <a:prstGeom prst="line">
              <a:avLst/>
            </a:prstGeom>
            <a:noFill/>
            <a:ln w="9525">
              <a:solidFill>
                <a:srgbClr val="000000"/>
              </a:solidFill>
              <a:round/>
              <a:headEnd/>
              <a:tailEnd type="triangle" w="med" len="med"/>
            </a:ln>
          </p:spPr>
          <p:txBody>
            <a:bodyPr/>
            <a:lstStyle/>
            <a:p>
              <a:endParaRPr lang="zh-CN" altLang="en-US"/>
            </a:p>
          </p:txBody>
        </p:sp>
        <p:sp>
          <p:nvSpPr>
            <p:cNvPr id="29" name="Line 37"/>
            <p:cNvSpPr>
              <a:spLocks noChangeShapeType="1"/>
            </p:cNvSpPr>
            <p:nvPr/>
          </p:nvSpPr>
          <p:spPr bwMode="auto">
            <a:xfrm flipH="1">
              <a:off x="5520" y="2454"/>
              <a:ext cx="900" cy="780"/>
            </a:xfrm>
            <a:prstGeom prst="line">
              <a:avLst/>
            </a:prstGeom>
            <a:noFill/>
            <a:ln w="9525">
              <a:solidFill>
                <a:srgbClr val="000000"/>
              </a:solidFill>
              <a:round/>
              <a:headEnd/>
              <a:tailEnd type="triangle" w="med" len="med"/>
            </a:ln>
          </p:spPr>
          <p:txBody>
            <a:bodyPr/>
            <a:lstStyle/>
            <a:p>
              <a:endParaRPr lang="zh-CN" altLang="en-US"/>
            </a:p>
          </p:txBody>
        </p:sp>
        <p:sp>
          <p:nvSpPr>
            <p:cNvPr id="30" name="Line 38"/>
            <p:cNvSpPr>
              <a:spLocks noChangeShapeType="1"/>
            </p:cNvSpPr>
            <p:nvPr/>
          </p:nvSpPr>
          <p:spPr bwMode="auto">
            <a:xfrm>
              <a:off x="6420" y="2454"/>
              <a:ext cx="0" cy="780"/>
            </a:xfrm>
            <a:prstGeom prst="line">
              <a:avLst/>
            </a:prstGeom>
            <a:noFill/>
            <a:ln w="9525">
              <a:solidFill>
                <a:srgbClr val="000000"/>
              </a:solidFill>
              <a:round/>
              <a:headEnd/>
              <a:tailEnd type="triangle" w="med" len="med"/>
            </a:ln>
          </p:spPr>
          <p:txBody>
            <a:bodyPr/>
            <a:lstStyle/>
            <a:p>
              <a:endParaRPr lang="zh-CN" altLang="en-US"/>
            </a:p>
          </p:txBody>
        </p:sp>
        <p:sp>
          <p:nvSpPr>
            <p:cNvPr id="31" name="Line 39"/>
            <p:cNvSpPr>
              <a:spLocks noChangeShapeType="1"/>
            </p:cNvSpPr>
            <p:nvPr/>
          </p:nvSpPr>
          <p:spPr bwMode="auto">
            <a:xfrm>
              <a:off x="6420" y="2454"/>
              <a:ext cx="720" cy="780"/>
            </a:xfrm>
            <a:prstGeom prst="line">
              <a:avLst/>
            </a:prstGeom>
            <a:noFill/>
            <a:ln w="9525">
              <a:solidFill>
                <a:srgbClr val="000000"/>
              </a:solidFill>
              <a:round/>
              <a:headEnd/>
              <a:tailEnd type="triangle" w="med" len="med"/>
            </a:ln>
          </p:spPr>
          <p:txBody>
            <a:bodyPr/>
            <a:lstStyle/>
            <a:p>
              <a:endParaRPr lang="zh-CN" altLang="en-US"/>
            </a:p>
          </p:txBody>
        </p:sp>
        <p:sp>
          <p:nvSpPr>
            <p:cNvPr id="32" name="Line 40"/>
            <p:cNvSpPr>
              <a:spLocks noChangeShapeType="1"/>
            </p:cNvSpPr>
            <p:nvPr/>
          </p:nvSpPr>
          <p:spPr bwMode="auto">
            <a:xfrm>
              <a:off x="6420" y="2454"/>
              <a:ext cx="1260" cy="780"/>
            </a:xfrm>
            <a:prstGeom prst="line">
              <a:avLst/>
            </a:prstGeom>
            <a:noFill/>
            <a:ln w="9525">
              <a:solidFill>
                <a:srgbClr val="000000"/>
              </a:solidFill>
              <a:round/>
              <a:headEnd/>
              <a:tailEnd type="triangle" w="med" len="med"/>
            </a:ln>
          </p:spPr>
          <p:txBody>
            <a:bodyPr/>
            <a:lstStyle/>
            <a:p>
              <a:endParaRPr lang="zh-CN" altLang="en-US"/>
            </a:p>
          </p:txBody>
        </p:sp>
        <p:sp>
          <p:nvSpPr>
            <p:cNvPr id="33" name="Line 41"/>
            <p:cNvSpPr>
              <a:spLocks noChangeShapeType="1"/>
            </p:cNvSpPr>
            <p:nvPr/>
          </p:nvSpPr>
          <p:spPr bwMode="auto">
            <a:xfrm>
              <a:off x="6420" y="2454"/>
              <a:ext cx="1800" cy="780"/>
            </a:xfrm>
            <a:prstGeom prst="line">
              <a:avLst/>
            </a:prstGeom>
            <a:noFill/>
            <a:ln w="9525">
              <a:solidFill>
                <a:srgbClr val="000000"/>
              </a:solidFill>
              <a:round/>
              <a:headEnd/>
              <a:tailEnd type="triangle" w="med" len="med"/>
            </a:ln>
          </p:spPr>
          <p:txBody>
            <a:bodyPr/>
            <a:lstStyle/>
            <a:p>
              <a:endParaRPr lang="zh-CN" altLang="en-US"/>
            </a:p>
          </p:txBody>
        </p:sp>
        <p:sp>
          <p:nvSpPr>
            <p:cNvPr id="34" name="Line 42"/>
            <p:cNvSpPr>
              <a:spLocks noChangeShapeType="1"/>
            </p:cNvSpPr>
            <p:nvPr/>
          </p:nvSpPr>
          <p:spPr bwMode="auto">
            <a:xfrm>
              <a:off x="6420" y="2454"/>
              <a:ext cx="2340" cy="780"/>
            </a:xfrm>
            <a:prstGeom prst="line">
              <a:avLst/>
            </a:prstGeom>
            <a:noFill/>
            <a:ln w="9525">
              <a:solidFill>
                <a:srgbClr val="000000"/>
              </a:solidFill>
              <a:round/>
              <a:headEnd/>
              <a:tailEnd type="triangle" w="med" len="med"/>
            </a:ln>
          </p:spPr>
          <p:txBody>
            <a:bodyPr/>
            <a:lstStyle/>
            <a:p>
              <a:endParaRPr lang="zh-CN" altLang="en-US"/>
            </a:p>
          </p:txBody>
        </p:sp>
        <p:sp>
          <p:nvSpPr>
            <p:cNvPr id="35" name="Line 43"/>
            <p:cNvSpPr>
              <a:spLocks noChangeShapeType="1"/>
            </p:cNvSpPr>
            <p:nvPr/>
          </p:nvSpPr>
          <p:spPr bwMode="auto">
            <a:xfrm>
              <a:off x="6420" y="2454"/>
              <a:ext cx="3060" cy="780"/>
            </a:xfrm>
            <a:prstGeom prst="line">
              <a:avLst/>
            </a:prstGeom>
            <a:noFill/>
            <a:ln w="9525">
              <a:solidFill>
                <a:srgbClr val="000000"/>
              </a:solidFill>
              <a:round/>
              <a:headEnd/>
              <a:tailEnd type="triangle" w="med" len="med"/>
            </a:ln>
          </p:spPr>
          <p:txBody>
            <a:bodyPr/>
            <a:lstStyle/>
            <a:p>
              <a:endParaRPr lang="zh-CN" altLang="en-US"/>
            </a:p>
          </p:txBody>
        </p:sp>
        <p:sp>
          <p:nvSpPr>
            <p:cNvPr id="36" name="Line 44"/>
            <p:cNvSpPr>
              <a:spLocks noChangeShapeType="1"/>
            </p:cNvSpPr>
            <p:nvPr/>
          </p:nvSpPr>
          <p:spPr bwMode="auto">
            <a:xfrm flipH="1">
              <a:off x="4980" y="3546"/>
              <a:ext cx="540" cy="937"/>
            </a:xfrm>
            <a:prstGeom prst="line">
              <a:avLst/>
            </a:prstGeom>
            <a:noFill/>
            <a:ln w="9525">
              <a:solidFill>
                <a:srgbClr val="000000"/>
              </a:solidFill>
              <a:round/>
              <a:headEnd/>
              <a:tailEnd type="triangle" w="med" len="med"/>
            </a:ln>
          </p:spPr>
          <p:txBody>
            <a:bodyPr/>
            <a:lstStyle/>
            <a:p>
              <a:endParaRPr lang="zh-CN" altLang="en-US"/>
            </a:p>
          </p:txBody>
        </p:sp>
        <p:sp>
          <p:nvSpPr>
            <p:cNvPr id="37" name="Line 45"/>
            <p:cNvSpPr>
              <a:spLocks noChangeShapeType="1"/>
            </p:cNvSpPr>
            <p:nvPr/>
          </p:nvSpPr>
          <p:spPr bwMode="auto">
            <a:xfrm>
              <a:off x="5520" y="3546"/>
              <a:ext cx="180" cy="937"/>
            </a:xfrm>
            <a:prstGeom prst="line">
              <a:avLst/>
            </a:prstGeom>
            <a:noFill/>
            <a:ln w="9525">
              <a:solidFill>
                <a:srgbClr val="000000"/>
              </a:solidFill>
              <a:round/>
              <a:headEnd/>
              <a:tailEnd type="triangle" w="med" len="med"/>
            </a:ln>
          </p:spPr>
          <p:txBody>
            <a:bodyPr/>
            <a:lstStyle/>
            <a:p>
              <a:endParaRPr lang="zh-CN" altLang="en-US"/>
            </a:p>
          </p:txBody>
        </p:sp>
        <p:sp>
          <p:nvSpPr>
            <p:cNvPr id="38" name="Line 46"/>
            <p:cNvSpPr>
              <a:spLocks noChangeShapeType="1"/>
            </p:cNvSpPr>
            <p:nvPr/>
          </p:nvSpPr>
          <p:spPr bwMode="auto">
            <a:xfrm flipH="1">
              <a:off x="8400" y="3546"/>
              <a:ext cx="540" cy="937"/>
            </a:xfrm>
            <a:prstGeom prst="line">
              <a:avLst/>
            </a:prstGeom>
            <a:noFill/>
            <a:ln w="9525">
              <a:solidFill>
                <a:srgbClr val="000000"/>
              </a:solidFill>
              <a:round/>
              <a:headEnd/>
              <a:tailEnd type="triangle" w="med" len="med"/>
            </a:ln>
          </p:spPr>
          <p:txBody>
            <a:bodyPr/>
            <a:lstStyle/>
            <a:p>
              <a:endParaRPr lang="zh-CN" altLang="en-US"/>
            </a:p>
          </p:txBody>
        </p:sp>
        <p:sp>
          <p:nvSpPr>
            <p:cNvPr id="39" name="Line 47"/>
            <p:cNvSpPr>
              <a:spLocks noChangeShapeType="1"/>
            </p:cNvSpPr>
            <p:nvPr/>
          </p:nvSpPr>
          <p:spPr bwMode="auto">
            <a:xfrm>
              <a:off x="8940" y="3546"/>
              <a:ext cx="180" cy="937"/>
            </a:xfrm>
            <a:prstGeom prst="line">
              <a:avLst/>
            </a:prstGeom>
            <a:noFill/>
            <a:ln w="9525">
              <a:solidFill>
                <a:srgbClr val="000000"/>
              </a:solidFill>
              <a:round/>
              <a:headEnd/>
              <a:tailEnd type="triangle" w="med" len="med"/>
            </a:ln>
          </p:spPr>
          <p:txBody>
            <a:bodyPr/>
            <a:lstStyle/>
            <a:p>
              <a:endParaRPr lang="zh-CN" altLang="en-US"/>
            </a:p>
          </p:txBody>
        </p:sp>
        <p:sp>
          <p:nvSpPr>
            <p:cNvPr id="40" name="Text Box 48"/>
            <p:cNvSpPr txBox="1">
              <a:spLocks noChangeArrowheads="1"/>
            </p:cNvSpPr>
            <p:nvPr/>
          </p:nvSpPr>
          <p:spPr bwMode="auto">
            <a:xfrm>
              <a:off x="9121" y="3234"/>
              <a:ext cx="1079"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lost+found</a:t>
              </a:r>
              <a:endParaRPr lang="en-US" altLang="zh-CN" sz="2200">
                <a:ea typeface="楷体_GB2312" pitchFamily="49" charset="-122"/>
              </a:endParaRPr>
            </a:p>
          </p:txBody>
        </p:sp>
        <p:sp>
          <p:nvSpPr>
            <p:cNvPr id="41" name="Oval 49"/>
            <p:cNvSpPr>
              <a:spLocks noChangeArrowheads="1"/>
            </p:cNvSpPr>
            <p:nvPr/>
          </p:nvSpPr>
          <p:spPr bwMode="auto">
            <a:xfrm>
              <a:off x="2460" y="4014"/>
              <a:ext cx="54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fd0</a:t>
              </a:r>
              <a:endParaRPr lang="en-US" altLang="zh-CN" sz="2200">
                <a:ea typeface="楷体_GB2312" pitchFamily="49" charset="-122"/>
              </a:endParaRPr>
            </a:p>
          </p:txBody>
        </p:sp>
        <p:sp>
          <p:nvSpPr>
            <p:cNvPr id="42" name="Oval 50"/>
            <p:cNvSpPr>
              <a:spLocks noChangeArrowheads="1"/>
            </p:cNvSpPr>
            <p:nvPr/>
          </p:nvSpPr>
          <p:spPr bwMode="auto">
            <a:xfrm>
              <a:off x="3180" y="4014"/>
              <a:ext cx="66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hda1</a:t>
              </a:r>
              <a:endParaRPr lang="en-US" altLang="zh-CN" sz="2200">
                <a:ea typeface="楷体_GB2312" pitchFamily="49" charset="-122"/>
              </a:endParaRPr>
            </a:p>
          </p:txBody>
        </p:sp>
        <p:sp>
          <p:nvSpPr>
            <p:cNvPr id="43" name="Oval 51"/>
            <p:cNvSpPr>
              <a:spLocks noChangeArrowheads="1"/>
            </p:cNvSpPr>
            <p:nvPr/>
          </p:nvSpPr>
          <p:spPr bwMode="auto">
            <a:xfrm>
              <a:off x="4080" y="5106"/>
              <a:ext cx="72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fork.c</a:t>
              </a:r>
              <a:endParaRPr lang="en-US" altLang="zh-CN" sz="2200">
                <a:ea typeface="楷体_GB2312" pitchFamily="49" charset="-122"/>
              </a:endParaRPr>
            </a:p>
          </p:txBody>
        </p:sp>
        <p:sp>
          <p:nvSpPr>
            <p:cNvPr id="44" name="Oval 52"/>
            <p:cNvSpPr>
              <a:spLocks noChangeArrowheads="1"/>
            </p:cNvSpPr>
            <p:nvPr/>
          </p:nvSpPr>
          <p:spPr bwMode="auto">
            <a:xfrm>
              <a:off x="4980" y="5106"/>
              <a:ext cx="660" cy="540"/>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p1.c</a:t>
              </a:r>
              <a:endParaRPr lang="en-US" altLang="zh-CN" sz="2200">
                <a:ea typeface="楷体_GB2312" pitchFamily="49" charset="-122"/>
              </a:endParaRPr>
            </a:p>
          </p:txBody>
        </p:sp>
        <p:sp>
          <p:nvSpPr>
            <p:cNvPr id="45" name="Line 53"/>
            <p:cNvSpPr>
              <a:spLocks noChangeShapeType="1"/>
            </p:cNvSpPr>
            <p:nvPr/>
          </p:nvSpPr>
          <p:spPr bwMode="auto">
            <a:xfrm flipH="1">
              <a:off x="2820" y="3546"/>
              <a:ext cx="540" cy="468"/>
            </a:xfrm>
            <a:prstGeom prst="line">
              <a:avLst/>
            </a:prstGeom>
            <a:noFill/>
            <a:ln w="9525">
              <a:solidFill>
                <a:srgbClr val="000000"/>
              </a:solidFill>
              <a:round/>
              <a:headEnd/>
              <a:tailEnd type="triangle" w="med" len="med"/>
            </a:ln>
          </p:spPr>
          <p:txBody>
            <a:bodyPr/>
            <a:lstStyle/>
            <a:p>
              <a:endParaRPr lang="zh-CN" altLang="en-US"/>
            </a:p>
          </p:txBody>
        </p:sp>
        <p:sp>
          <p:nvSpPr>
            <p:cNvPr id="46" name="Line 54"/>
            <p:cNvSpPr>
              <a:spLocks noChangeShapeType="1"/>
            </p:cNvSpPr>
            <p:nvPr/>
          </p:nvSpPr>
          <p:spPr bwMode="auto">
            <a:xfrm>
              <a:off x="3360" y="3546"/>
              <a:ext cx="180" cy="468"/>
            </a:xfrm>
            <a:prstGeom prst="line">
              <a:avLst/>
            </a:prstGeom>
            <a:noFill/>
            <a:ln w="9525">
              <a:solidFill>
                <a:srgbClr val="000000"/>
              </a:solidFill>
              <a:round/>
              <a:headEnd/>
              <a:tailEnd type="triangle" w="med" len="med"/>
            </a:ln>
          </p:spPr>
          <p:txBody>
            <a:bodyPr/>
            <a:lstStyle/>
            <a:p>
              <a:endParaRPr lang="zh-CN" altLang="en-US"/>
            </a:p>
          </p:txBody>
        </p:sp>
        <p:sp>
          <p:nvSpPr>
            <p:cNvPr id="47" name="Line 55"/>
            <p:cNvSpPr>
              <a:spLocks noChangeShapeType="1"/>
            </p:cNvSpPr>
            <p:nvPr/>
          </p:nvSpPr>
          <p:spPr bwMode="auto">
            <a:xfrm flipH="1">
              <a:off x="4440" y="4794"/>
              <a:ext cx="360" cy="312"/>
            </a:xfrm>
            <a:prstGeom prst="line">
              <a:avLst/>
            </a:prstGeom>
            <a:noFill/>
            <a:ln w="9525">
              <a:solidFill>
                <a:srgbClr val="000000"/>
              </a:solidFill>
              <a:round/>
              <a:headEnd/>
              <a:tailEnd type="triangle" w="med" len="med"/>
            </a:ln>
          </p:spPr>
          <p:txBody>
            <a:bodyPr/>
            <a:lstStyle/>
            <a:p>
              <a:endParaRPr lang="zh-CN" altLang="en-US"/>
            </a:p>
          </p:txBody>
        </p:sp>
        <p:sp>
          <p:nvSpPr>
            <p:cNvPr id="48" name="Line 56"/>
            <p:cNvSpPr>
              <a:spLocks noChangeShapeType="1"/>
            </p:cNvSpPr>
            <p:nvPr/>
          </p:nvSpPr>
          <p:spPr bwMode="auto">
            <a:xfrm>
              <a:off x="4800" y="4794"/>
              <a:ext cx="360" cy="312"/>
            </a:xfrm>
            <a:prstGeom prst="line">
              <a:avLst/>
            </a:prstGeom>
            <a:noFill/>
            <a:ln w="9525">
              <a:solidFill>
                <a:srgbClr val="000000"/>
              </a:solidFill>
              <a:round/>
              <a:headEnd/>
              <a:tailEnd type="triangle" w="med" len="med"/>
            </a:ln>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2800" dirty="0"/>
              <a:t>File System Implementation</a:t>
            </a:r>
          </a:p>
        </p:txBody>
      </p:sp>
      <p:sp>
        <p:nvSpPr>
          <p:cNvPr id="6147" name="Rectangle 3"/>
          <p:cNvSpPr>
            <a:spLocks noGrp="1" noChangeArrowheads="1"/>
          </p:cNvSpPr>
          <p:nvPr>
            <p:ph idx="1"/>
          </p:nvPr>
        </p:nvSpPr>
        <p:spPr/>
        <p:txBody>
          <a:bodyPr/>
          <a:lstStyle/>
          <a:p>
            <a:pPr>
              <a:lnSpc>
                <a:spcPct val="90000"/>
              </a:lnSpc>
            </a:pPr>
            <a:r>
              <a:rPr lang="en-US" altLang="zh-CN" dirty="0">
                <a:ea typeface="宋体" charset="-122"/>
              </a:rPr>
              <a:t>11.1 </a:t>
            </a:r>
            <a:r>
              <a:rPr lang="en-US" altLang="zh-CN" dirty="0"/>
              <a:t>File-System Structure</a:t>
            </a:r>
          </a:p>
          <a:p>
            <a:pPr>
              <a:lnSpc>
                <a:spcPct val="90000"/>
              </a:lnSpc>
            </a:pPr>
            <a:r>
              <a:rPr lang="en-US" altLang="zh-CN" dirty="0">
                <a:ea typeface="宋体" charset="-122"/>
              </a:rPr>
              <a:t>11.2</a:t>
            </a:r>
            <a:r>
              <a:rPr lang="en-US" altLang="zh-CN" dirty="0"/>
              <a:t> File-System Implementation </a:t>
            </a:r>
          </a:p>
          <a:p>
            <a:pPr>
              <a:lnSpc>
                <a:spcPct val="90000"/>
              </a:lnSpc>
            </a:pPr>
            <a:r>
              <a:rPr lang="en-US" altLang="zh-CN" dirty="0">
                <a:ea typeface="宋体" charset="-122"/>
              </a:rPr>
              <a:t>11.3</a:t>
            </a:r>
            <a:r>
              <a:rPr lang="en-US" altLang="zh-CN" dirty="0"/>
              <a:t> Directory Implementation</a:t>
            </a:r>
          </a:p>
          <a:p>
            <a:pPr>
              <a:lnSpc>
                <a:spcPct val="90000"/>
              </a:lnSpc>
            </a:pPr>
            <a:r>
              <a:rPr lang="en-US" altLang="zh-CN" dirty="0">
                <a:solidFill>
                  <a:srgbClr val="FF0066"/>
                </a:solidFill>
                <a:ea typeface="宋体" charset="-122"/>
              </a:rPr>
              <a:t>11.4</a:t>
            </a:r>
            <a:r>
              <a:rPr lang="en-US" altLang="zh-CN" dirty="0">
                <a:solidFill>
                  <a:srgbClr val="FF0066"/>
                </a:solidFill>
              </a:rPr>
              <a:t> Allocation Methods</a:t>
            </a:r>
          </a:p>
          <a:p>
            <a:pPr>
              <a:lnSpc>
                <a:spcPct val="90000"/>
              </a:lnSpc>
            </a:pPr>
            <a:r>
              <a:rPr lang="en-US" altLang="zh-CN" dirty="0">
                <a:solidFill>
                  <a:srgbClr val="FF0066"/>
                </a:solidFill>
                <a:ea typeface="宋体" charset="-122"/>
              </a:rPr>
              <a:t>11.5</a:t>
            </a:r>
            <a:r>
              <a:rPr lang="en-US" altLang="zh-CN" dirty="0">
                <a:solidFill>
                  <a:srgbClr val="FF0066"/>
                </a:solidFill>
              </a:rPr>
              <a:t> Free-Space Management </a:t>
            </a:r>
          </a:p>
          <a:p>
            <a:pPr>
              <a:lnSpc>
                <a:spcPct val="90000"/>
              </a:lnSpc>
            </a:pPr>
            <a:r>
              <a:rPr lang="en-US" altLang="zh-CN" dirty="0">
                <a:ea typeface="宋体" charset="-122"/>
              </a:rPr>
              <a:t>11.6</a:t>
            </a:r>
            <a:r>
              <a:rPr lang="en-US" altLang="zh-CN" dirty="0"/>
              <a:t> Efficiency and Performance</a:t>
            </a:r>
          </a:p>
          <a:p>
            <a:pPr>
              <a:lnSpc>
                <a:spcPct val="90000"/>
              </a:lnSpc>
            </a:pPr>
            <a:r>
              <a:rPr lang="en-US" altLang="zh-CN" dirty="0">
                <a:ea typeface="宋体" charset="-122"/>
              </a:rPr>
              <a:t>11.7</a:t>
            </a:r>
            <a:r>
              <a:rPr lang="en-US" altLang="zh-CN" dirty="0"/>
              <a:t> Recovery</a:t>
            </a:r>
          </a:p>
          <a:p>
            <a:pPr>
              <a:lnSpc>
                <a:spcPct val="90000"/>
              </a:lnSpc>
            </a:pPr>
            <a:r>
              <a:rPr lang="en-US" altLang="zh-CN" dirty="0">
                <a:ea typeface="宋体" charset="-122"/>
              </a:rPr>
              <a:t>11.8</a:t>
            </a:r>
            <a:r>
              <a:rPr lang="en-US" altLang="zh-CN" dirty="0"/>
              <a:t> NFS</a:t>
            </a:r>
          </a:p>
        </p:txBody>
      </p:sp>
      <p:sp>
        <p:nvSpPr>
          <p:cNvPr id="6148" name="Rectangle 4"/>
          <p:cNvSpPr>
            <a:spLocks noChangeArrowheads="1"/>
          </p:cNvSpPr>
          <p:nvPr/>
        </p:nvSpPr>
        <p:spPr bwMode="auto">
          <a:xfrm>
            <a:off x="2498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sz="2400">
              <a:latin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FF0066"/>
                </a:solidFill>
                <a:ea typeface="宋体" charset="-122"/>
              </a:rPr>
              <a:t> </a:t>
            </a:r>
            <a:r>
              <a:rPr lang="en-US" altLang="zh-CN" dirty="0">
                <a:solidFill>
                  <a:srgbClr val="C00000"/>
                </a:solidFill>
              </a:rPr>
              <a:t>Directory Implementation</a:t>
            </a:r>
          </a:p>
        </p:txBody>
      </p:sp>
      <p:sp>
        <p:nvSpPr>
          <p:cNvPr id="20483" name="Rectangle 3"/>
          <p:cNvSpPr>
            <a:spLocks noGrp="1" noChangeArrowheads="1"/>
          </p:cNvSpPr>
          <p:nvPr>
            <p:ph idx="1"/>
          </p:nvPr>
        </p:nvSpPr>
        <p:spPr/>
        <p:txBody>
          <a:bodyPr/>
          <a:lstStyle/>
          <a:p>
            <a:r>
              <a:rPr lang="en-US" altLang="zh-CN" b="1" dirty="0">
                <a:solidFill>
                  <a:srgbClr val="FF0066"/>
                </a:solidFill>
              </a:rPr>
              <a:t>Hash Table</a:t>
            </a:r>
            <a:r>
              <a:rPr lang="zh-CN" altLang="en-US" b="1" dirty="0">
                <a:latin typeface="楷体_GB2312" pitchFamily="49" charset="-122"/>
                <a:ea typeface="楷体_GB2312" pitchFamily="49" charset="-122"/>
              </a:rPr>
              <a:t>（哈希表）</a:t>
            </a:r>
            <a:r>
              <a:rPr lang="zh-CN" altLang="en-US" dirty="0"/>
              <a:t> </a:t>
            </a:r>
            <a:r>
              <a:rPr lang="en-US" altLang="zh-CN" dirty="0"/>
              <a:t>– linear list with hash data structure.</a:t>
            </a:r>
          </a:p>
          <a:p>
            <a:pPr lvl="1"/>
            <a:r>
              <a:rPr lang="en-US" altLang="zh-CN" dirty="0"/>
              <a:t>decreases directory search time</a:t>
            </a:r>
          </a:p>
          <a:p>
            <a:pPr lvl="1"/>
            <a:r>
              <a:rPr lang="en-US" altLang="zh-CN" b="1" dirty="0">
                <a:solidFill>
                  <a:srgbClr val="3366FF"/>
                </a:solidFill>
              </a:rPr>
              <a:t>collisions</a:t>
            </a:r>
            <a:r>
              <a:rPr lang="en-US" altLang="zh-CN" dirty="0">
                <a:solidFill>
                  <a:srgbClr val="3366FF"/>
                </a:solidFill>
              </a:rPr>
              <a:t> </a:t>
            </a:r>
            <a:r>
              <a:rPr lang="en-US" altLang="zh-CN" dirty="0"/>
              <a:t>– situations where two file names hash to the same location</a:t>
            </a:r>
          </a:p>
          <a:p>
            <a:pPr lvl="1"/>
            <a:r>
              <a:rPr lang="en-US" altLang="zh-CN" dirty="0"/>
              <a:t>fixed size</a:t>
            </a:r>
            <a:r>
              <a:rPr lang="zh-CN" altLang="en-US" dirty="0"/>
              <a:t>：</a:t>
            </a:r>
            <a:r>
              <a:rPr lang="zh-CN" altLang="en-US" dirty="0">
                <a:latin typeface="楷体" panose="02010609060101010101" pitchFamily="49" charset="-122"/>
                <a:ea typeface="楷体" panose="02010609060101010101" pitchFamily="49" charset="-122"/>
              </a:rPr>
              <a:t>哈希表的最大困难是其通常固定的大小和哈希函数对大小的依赖性</a:t>
            </a:r>
          </a:p>
          <a:p>
            <a:pPr lvl="1"/>
            <a:endParaRPr lang="en-US" altLang="zh-CN" dirty="0"/>
          </a:p>
          <a:p>
            <a:pPr lvl="1"/>
            <a:endParaRPr lang="en-US" altLang="zh-CN" dirty="0"/>
          </a:p>
          <a:p>
            <a:r>
              <a:rPr lang="zh-CN" altLang="en-US" b="1" dirty="0">
                <a:solidFill>
                  <a:srgbClr val="0000CC"/>
                </a:solidFill>
                <a:latin typeface="楷体_GB2312" pitchFamily="49" charset="-122"/>
                <a:ea typeface="楷体_GB2312" pitchFamily="49" charset="-122"/>
              </a:rPr>
              <a:t>索引</a:t>
            </a:r>
            <a:endParaRPr lang="en-US" altLang="zh-CN" b="1" dirty="0">
              <a:solidFill>
                <a:srgbClr val="0000CC"/>
              </a:solidFill>
              <a:latin typeface="楷体_GB2312" pitchFamily="49" charset="-122"/>
              <a:ea typeface="楷体_GB2312" pitchFamily="49" charset="-122"/>
            </a:endParaRPr>
          </a:p>
        </p:txBody>
      </p:sp>
    </p:spTree>
    <p:extLst>
      <p:ext uri="{BB962C8B-B14F-4D97-AF65-F5344CB8AC3E}">
        <p14:creationId xmlns:p14="http://schemas.microsoft.com/office/powerpoint/2010/main" val="293837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solidFill>
                  <a:srgbClr val="00B050"/>
                </a:solidFill>
              </a:rPr>
              <a:t>11.4 Allocation Methods</a:t>
            </a:r>
            <a:r>
              <a:rPr lang="zh-CN" altLang="en-US" dirty="0">
                <a:solidFill>
                  <a:srgbClr val="00B050"/>
                </a:solidFill>
              </a:rPr>
              <a:t>，文件物理结构</a:t>
            </a:r>
          </a:p>
        </p:txBody>
      </p:sp>
    </p:spTree>
    <p:extLst>
      <p:ext uri="{BB962C8B-B14F-4D97-AF65-F5344CB8AC3E}">
        <p14:creationId xmlns:p14="http://schemas.microsoft.com/office/powerpoint/2010/main" val="234215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sz="2800" dirty="0">
                <a:solidFill>
                  <a:srgbClr val="FFC000"/>
                </a:solidFill>
                <a:ea typeface="宋体" pitchFamily="2" charset="-122"/>
              </a:rPr>
              <a:t>Allocation Methods</a:t>
            </a:r>
            <a:r>
              <a:rPr lang="zh-CN" altLang="en-US" sz="2800" dirty="0">
                <a:solidFill>
                  <a:srgbClr val="FFC000"/>
                </a:solidFill>
                <a:ea typeface="宋体" pitchFamily="2" charset="-122"/>
              </a:rPr>
              <a:t>，文件物理结构</a:t>
            </a:r>
          </a:p>
        </p:txBody>
      </p:sp>
      <p:sp>
        <p:nvSpPr>
          <p:cNvPr id="21507" name="Rectangle 3"/>
          <p:cNvSpPr>
            <a:spLocks noGrp="1" noChangeArrowheads="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An allocation method refers to how disk blocks are allocated for files:</a:t>
            </a: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Contiguous allocation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（连续分配）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Linked allocation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（链接分配）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Indexed allocation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（索引分配）</a:t>
            </a:r>
          </a:p>
          <a:p>
            <a:pPr lvl="1"/>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Unix、Linux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直接间接混合分配方法</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p>
        </p:txBody>
      </p:sp>
      <p:sp>
        <p:nvSpPr>
          <p:cNvPr id="23555" name="Rectangle 3"/>
          <p:cNvSpPr>
            <a:spLocks noGrp="1" noChangeArrowheads="1"/>
          </p:cNvSpPr>
          <p:nvPr>
            <p:ph idx="1"/>
          </p:nvPr>
        </p:nvSpPr>
        <p:spPr/>
        <p:txBody>
          <a:bodyPr/>
          <a:lstStyle/>
          <a:p>
            <a:pPr>
              <a:defRPr/>
            </a:pPr>
            <a:r>
              <a:rPr lang="en-US" altLang="zh-CN" dirty="0"/>
              <a:t>Each file occupies a set of contiguous blocks on the disk</a:t>
            </a:r>
          </a:p>
          <a:p>
            <a:pPr>
              <a:defRPr/>
            </a:pPr>
            <a:r>
              <a:rPr lang="en-US" altLang="zh-CN" dirty="0"/>
              <a:t>Simple – only starting location (block #) and length (number of blocks) are required</a:t>
            </a:r>
            <a:br>
              <a:rPr lang="en-US" altLang="zh-CN" dirty="0"/>
            </a:br>
            <a:endParaRPr lang="en-US" altLang="zh-CN" dirty="0"/>
          </a:p>
          <a:p>
            <a:pPr>
              <a:defRPr/>
            </a:pPr>
            <a:r>
              <a:rPr lang="en-US" altLang="zh-CN" b="1" dirty="0">
                <a:solidFill>
                  <a:srgbClr val="FF0000"/>
                </a:solidFill>
                <a:latin typeface="+mn-ea"/>
                <a:ea typeface="+mn-ea"/>
              </a:rPr>
              <a:t>Random access</a:t>
            </a:r>
            <a:r>
              <a:rPr lang="en-US" altLang="zh-CN" b="1" dirty="0">
                <a:latin typeface="+mn-ea"/>
                <a:ea typeface="+mn-ea"/>
              </a:rPr>
              <a:t> </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随机存取)</a:t>
            </a:r>
            <a:r>
              <a:rPr lang="en-US" altLang="zh-CN" dirty="0">
                <a:latin typeface="楷体_GB2312" pitchFamily="49" charset="-122"/>
                <a:ea typeface="楷体_GB2312" pitchFamily="49" charset="-122"/>
              </a:rPr>
              <a:t> </a:t>
            </a:r>
            <a:br>
              <a:rPr lang="en-US" altLang="zh-CN" dirty="0">
                <a:latin typeface="楷体_GB2312" pitchFamily="49" charset="-122"/>
                <a:ea typeface="楷体_GB2312" pitchFamily="49" charset="-122"/>
              </a:rPr>
            </a:br>
            <a:endParaRPr lang="en-US" altLang="zh-CN" dirty="0">
              <a:latin typeface="楷体_GB2312" pitchFamily="49" charset="-122"/>
              <a:ea typeface="楷体_GB2312" pitchFamily="49" charset="-122"/>
            </a:endParaRPr>
          </a:p>
          <a:p>
            <a:pPr>
              <a:defRPr/>
            </a:pPr>
            <a:r>
              <a:rPr lang="en-US" altLang="zh-CN" dirty="0"/>
              <a:t>Wasteful of space (dynamic storage-allocation problem)</a:t>
            </a:r>
            <a:br>
              <a:rPr lang="en-US" altLang="zh-CN" dirty="0"/>
            </a:br>
            <a:endParaRPr lang="en-US" altLang="zh-CN" dirty="0"/>
          </a:p>
          <a:p>
            <a:pPr>
              <a:defRPr/>
            </a:pPr>
            <a:r>
              <a:rPr lang="en-US" altLang="zh-CN" dirty="0"/>
              <a:t>Files cannot grow</a:t>
            </a:r>
          </a:p>
        </p:txBody>
      </p:sp>
      <p:sp>
        <p:nvSpPr>
          <p:cNvPr id="22532" name="Rectangle 4"/>
          <p:cNvSpPr>
            <a:spLocks noChangeArrowheads="1"/>
          </p:cNvSpPr>
          <p:nvPr/>
        </p:nvSpPr>
        <p:spPr bwMode="auto">
          <a:xfrm>
            <a:off x="2406650" y="5399089"/>
            <a:ext cx="70294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sz="2400">
              <a:latin typeface="Times New Roman" pitchFamily="18" charset="0"/>
            </a:endParaRP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 of Disk Space</a:t>
            </a:r>
          </a:p>
        </p:txBody>
      </p:sp>
      <p:sp>
        <p:nvSpPr>
          <p:cNvPr id="2" name="内容占位符 1"/>
          <p:cNvSpPr>
            <a:spLocks noGrp="1"/>
          </p:cNvSpPr>
          <p:nvPr>
            <p:ph idx="1"/>
          </p:nvPr>
        </p:nvSpPr>
        <p:spPr/>
        <p:txBody>
          <a:bodyPr/>
          <a:lstStyle/>
          <a:p>
            <a:endParaRPr lang="zh-CN"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122363"/>
            <a:ext cx="5659438"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1026" name="Ink 4"/>
              <p14:cNvContentPartPr>
                <a14:cpLocks xmlns:a14="http://schemas.microsoft.com/office/drawing/2010/main" noRot="1" noChangeAspect="1" noEditPoints="1" noChangeArrowheads="1" noChangeShapeType="1"/>
              </p14:cNvContentPartPr>
              <p14:nvPr/>
            </p14:nvContentPartPr>
            <p14:xfrm>
              <a:off x="3282950" y="2116139"/>
              <a:ext cx="1955800" cy="536575"/>
            </p14:xfrm>
          </p:contentPart>
        </mc:Choice>
        <mc:Fallback xmlns="">
          <p:pic>
            <p:nvPicPr>
              <p:cNvPr id="1026" name="Ink 4"/>
              <p:cNvPicPr>
                <a:picLocks noRot="1" noChangeAspect="1" noEditPoints="1" noChangeArrowheads="1" noChangeShapeType="1"/>
              </p:cNvPicPr>
              <p:nvPr/>
            </p:nvPicPr>
            <p:blipFill>
              <a:blip r:embed="rId5"/>
              <a:stretch>
                <a:fillRect/>
              </a:stretch>
            </p:blipFill>
            <p:spPr>
              <a:xfrm>
                <a:off x="3265311" y="2098505"/>
                <a:ext cx="1991079" cy="5718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7" name="Ink 5"/>
              <p14:cNvContentPartPr>
                <a14:cpLocks xmlns:a14="http://schemas.microsoft.com/office/drawing/2010/main" noRot="1" noChangeAspect="1" noEditPoints="1" noChangeArrowheads="1" noChangeShapeType="1"/>
              </p14:cNvContentPartPr>
              <p14:nvPr/>
            </p14:nvContentPartPr>
            <p14:xfrm>
              <a:off x="3157538" y="3687763"/>
              <a:ext cx="2216150" cy="2063750"/>
            </p14:xfrm>
          </p:contentPart>
        </mc:Choice>
        <mc:Fallback xmlns="">
          <p:pic>
            <p:nvPicPr>
              <p:cNvPr id="1027" name="Ink 5"/>
              <p:cNvPicPr>
                <a:picLocks noRot="1" noChangeAspect="1" noEditPoints="1" noChangeArrowheads="1" noChangeShapeType="1"/>
              </p:cNvPicPr>
              <p:nvPr/>
            </p:nvPicPr>
            <p:blipFill>
              <a:blip r:embed="rId7"/>
              <a:stretch>
                <a:fillRect/>
              </a:stretch>
            </p:blipFill>
            <p:spPr>
              <a:xfrm>
                <a:off x="3139898" y="3670124"/>
                <a:ext cx="2251430" cy="2099028"/>
              </a:xfrm>
              <a:prstGeom prst="rect">
                <a:avLst/>
              </a:prstGeom>
            </p:spPr>
          </p:pic>
        </mc:Fallback>
      </mc:AlternateContent>
      <p:pic>
        <p:nvPicPr>
          <p:cNvPr id="7" name="图片 6"/>
          <p:cNvPicPr>
            <a:picLocks noChangeAspect="1"/>
          </p:cNvPicPr>
          <p:nvPr/>
        </p:nvPicPr>
        <p:blipFill>
          <a:blip r:embed="rId8"/>
          <a:stretch>
            <a:fillRect/>
          </a:stretch>
        </p:blipFill>
        <p:spPr>
          <a:xfrm>
            <a:off x="11204269" y="80165"/>
            <a:ext cx="909644" cy="4857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p>
        </p:txBody>
      </p:sp>
      <p:sp>
        <p:nvSpPr>
          <p:cNvPr id="23555" name="Rectangle 3"/>
          <p:cNvSpPr>
            <a:spLocks noGrp="1" noChangeArrowheads="1"/>
          </p:cNvSpPr>
          <p:nvPr>
            <p:ph idx="1"/>
          </p:nvPr>
        </p:nvSpPr>
        <p:spPr/>
        <p:txBody>
          <a:bodyPr/>
          <a:lstStyle/>
          <a:p>
            <a:r>
              <a:rPr lang="en-US" altLang="zh-CN" sz="2000" dirty="0"/>
              <a:t>Mapping from logical to physical</a:t>
            </a:r>
          </a:p>
        </p:txBody>
      </p:sp>
      <p:sp>
        <p:nvSpPr>
          <p:cNvPr id="23556" name="Text Box 4"/>
          <p:cNvSpPr txBox="1">
            <a:spLocks noChangeArrowheads="1"/>
          </p:cNvSpPr>
          <p:nvPr/>
        </p:nvSpPr>
        <p:spPr bwMode="auto">
          <a:xfrm>
            <a:off x="4179889" y="2586038"/>
            <a:ext cx="1265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LA/512</a:t>
            </a:r>
          </a:p>
        </p:txBody>
      </p:sp>
      <p:sp>
        <p:nvSpPr>
          <p:cNvPr id="23557" name="Text Box 5"/>
          <p:cNvSpPr txBox="1">
            <a:spLocks noChangeArrowheads="1"/>
          </p:cNvSpPr>
          <p:nvPr/>
        </p:nvSpPr>
        <p:spPr bwMode="auto">
          <a:xfrm>
            <a:off x="5292726" y="2128838"/>
            <a:ext cx="804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23558" name="Text Box 6"/>
          <p:cNvSpPr txBox="1">
            <a:spLocks noChangeArrowheads="1"/>
          </p:cNvSpPr>
          <p:nvPr/>
        </p:nvSpPr>
        <p:spPr bwMode="auto">
          <a:xfrm>
            <a:off x="5349875" y="3144838"/>
            <a:ext cx="63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23559" name="Line 7"/>
          <p:cNvSpPr>
            <a:spLocks noChangeShapeType="1"/>
          </p:cNvSpPr>
          <p:nvPr/>
        </p:nvSpPr>
        <p:spPr bwMode="auto">
          <a:xfrm flipV="1">
            <a:off x="5284788" y="2300289"/>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0" name="Line 8"/>
          <p:cNvSpPr>
            <a:spLocks noChangeShapeType="1"/>
          </p:cNvSpPr>
          <p:nvPr/>
        </p:nvSpPr>
        <p:spPr bwMode="auto">
          <a:xfrm>
            <a:off x="5235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Rectangle 10"/>
          <p:cNvSpPr>
            <a:spLocks noChangeArrowheads="1"/>
          </p:cNvSpPr>
          <p:nvPr/>
        </p:nvSpPr>
        <p:spPr bwMode="auto">
          <a:xfrm>
            <a:off x="2411413" y="3740151"/>
            <a:ext cx="70294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eaLnBrk="1" hangingPunct="1"/>
            <a:r>
              <a:rPr lang="en-US" altLang="zh-CN" sz="2400" dirty="0">
                <a:latin typeface="Times New Roman" pitchFamily="18" charset="0"/>
              </a:rPr>
              <a:t>Block to be accessed = </a:t>
            </a:r>
            <a:r>
              <a:rPr kumimoji="1" lang="en-US" altLang="zh-CN" dirty="0"/>
              <a:t>Q  </a:t>
            </a:r>
            <a:r>
              <a:rPr lang="en-US" altLang="zh-CN" sz="2400" dirty="0">
                <a:latin typeface="Times New Roman" pitchFamily="18" charset="0"/>
              </a:rPr>
              <a:t>+ starting address</a:t>
            </a:r>
          </a:p>
          <a:p>
            <a:pPr lvl="1" eaLnBrk="1" hangingPunct="1"/>
            <a:r>
              <a:rPr lang="en-US" altLang="zh-CN" sz="2400" dirty="0">
                <a:latin typeface="Times New Roman" pitchFamily="18" charset="0"/>
              </a:rPr>
              <a:t>Displacement into block = R</a:t>
            </a:r>
          </a:p>
        </p:txBody>
      </p:sp>
      <p:sp>
        <p:nvSpPr>
          <p:cNvPr id="3" name="椭圆形标注 2"/>
          <p:cNvSpPr/>
          <p:nvPr/>
        </p:nvSpPr>
        <p:spPr bwMode="auto">
          <a:xfrm>
            <a:off x="6300952" y="2586038"/>
            <a:ext cx="1355834" cy="796004"/>
          </a:xfrm>
          <a:prstGeom prst="wedgeEllipseCallout">
            <a:avLst>
              <a:gd name="adj1" fmla="val -127970"/>
              <a:gd name="adj2" fmla="val -22608"/>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zh-CN" altLang="en-US" b="1" dirty="0">
                <a:solidFill>
                  <a:srgbClr val="FF0000"/>
                </a:solidFill>
                <a:latin typeface="Verdana" charset="0"/>
              </a:rPr>
              <a:t>每块大小</a:t>
            </a:r>
          </a:p>
        </p:txBody>
      </p:sp>
      <p:sp>
        <p:nvSpPr>
          <p:cNvPr id="13" name="椭圆形标注 12"/>
          <p:cNvSpPr/>
          <p:nvPr/>
        </p:nvSpPr>
        <p:spPr bwMode="auto">
          <a:xfrm>
            <a:off x="2848303" y="1939159"/>
            <a:ext cx="1618594" cy="646879"/>
          </a:xfrm>
          <a:prstGeom prst="wedgeEllipseCallout">
            <a:avLst>
              <a:gd name="adj1" fmla="val 45286"/>
              <a:gd name="adj2" fmla="val 7444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sz="1600" b="1" dirty="0">
                <a:solidFill>
                  <a:srgbClr val="FF0000"/>
                </a:solidFill>
                <a:latin typeface="Verdana" charset="0"/>
              </a:rPr>
              <a:t>LA</a:t>
            </a:r>
            <a:r>
              <a:rPr lang="zh-CN" altLang="en-US" sz="1600" b="1" dirty="0">
                <a:solidFill>
                  <a:srgbClr val="FF0000"/>
                </a:solidFill>
                <a:latin typeface="Verdana" charset="0"/>
              </a:rPr>
              <a:t>：存取文件</a:t>
            </a:r>
            <a:endParaRPr lang="en-US" altLang="zh-CN" sz="1600" b="1" dirty="0">
              <a:solidFill>
                <a:srgbClr val="FF0000"/>
              </a:solidFill>
              <a:latin typeface="Verdana" charset="0"/>
            </a:endParaRPr>
          </a:p>
          <a:p>
            <a:r>
              <a:rPr lang="en-US" altLang="zh-CN" sz="1600" b="1" dirty="0">
                <a:solidFill>
                  <a:srgbClr val="FF0000"/>
                </a:solidFill>
                <a:latin typeface="Verdana" charset="0"/>
              </a:rPr>
              <a:t>      </a:t>
            </a:r>
            <a:r>
              <a:rPr lang="zh-CN" altLang="en-US" sz="1600" b="1" dirty="0">
                <a:solidFill>
                  <a:srgbClr val="FF0000"/>
                </a:solidFill>
                <a:latin typeface="Verdana" charset="0"/>
              </a:rPr>
              <a:t>逻辑地址</a:t>
            </a:r>
          </a:p>
        </p:txBody>
      </p:sp>
      <p:pic>
        <p:nvPicPr>
          <p:cNvPr id="12" name="图片 11"/>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r>
              <a:rPr lang="zh-CN" altLang="en-US" sz="2800" dirty="0">
                <a:solidFill>
                  <a:srgbClr val="FFC000"/>
                </a:solidFill>
                <a:ea typeface="宋体" pitchFamily="2" charset="-122"/>
              </a:rPr>
              <a:t> </a:t>
            </a:r>
            <a:r>
              <a:rPr lang="en-US" altLang="zh-CN" sz="2800" dirty="0">
                <a:solidFill>
                  <a:srgbClr val="FFC000"/>
                </a:solidFill>
                <a:ea typeface="宋体" pitchFamily="2" charset="-122"/>
              </a:rPr>
              <a:t>of</a:t>
            </a:r>
            <a:r>
              <a:rPr lang="zh-CN" altLang="en-US" sz="2800" dirty="0">
                <a:solidFill>
                  <a:srgbClr val="FFC000"/>
                </a:solidFill>
                <a:ea typeface="宋体" pitchFamily="2" charset="-122"/>
              </a:rPr>
              <a:t> </a:t>
            </a:r>
            <a:r>
              <a:rPr lang="en-US" altLang="zh-CN" sz="2800" dirty="0">
                <a:solidFill>
                  <a:srgbClr val="FFC000"/>
                </a:solidFill>
                <a:ea typeface="宋体" pitchFamily="2" charset="-122"/>
              </a:rPr>
              <a:t>Disk Space</a:t>
            </a:r>
          </a:p>
        </p:txBody>
      </p:sp>
      <p:sp>
        <p:nvSpPr>
          <p:cNvPr id="745475" name="Rectangle 3"/>
          <p:cNvSpPr>
            <a:spLocks noGrp="1" noChangeArrowheads="1"/>
          </p:cNvSpPr>
          <p:nvPr>
            <p:ph idx="1"/>
          </p:nvPr>
        </p:nvSpPr>
        <p:spPr>
          <a:noFill/>
        </p:spPr>
        <p:txBody>
          <a:bodyPr/>
          <a:lstStyle/>
          <a:p>
            <a:r>
              <a:rPr lang="en-US" altLang="zh-CN" dirty="0">
                <a:latin typeface="Garamond" pitchFamily="18" charset="0"/>
                <a:ea typeface="宋体" charset="-122"/>
              </a:rPr>
              <a:t>Four files allocated contiguously to disk:</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B outgrows its space and is reallocated: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D outgrows its space and is reallocated: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Defragmentation combines free disk space:</a:t>
            </a:r>
          </a:p>
        </p:txBody>
      </p:sp>
      <p:grpSp>
        <p:nvGrpSpPr>
          <p:cNvPr id="2" name="Group 74"/>
          <p:cNvGrpSpPr>
            <a:grpSpLocks/>
          </p:cNvGrpSpPr>
          <p:nvPr/>
        </p:nvGrpSpPr>
        <p:grpSpPr bwMode="auto">
          <a:xfrm>
            <a:off x="2162175" y="1743075"/>
            <a:ext cx="7772400" cy="457200"/>
            <a:chOff x="384" y="1488"/>
            <a:chExt cx="4896" cy="288"/>
          </a:xfrm>
        </p:grpSpPr>
        <p:sp>
          <p:nvSpPr>
            <p:cNvPr id="24635" name="Rectangle 5"/>
            <p:cNvSpPr>
              <a:spLocks noChangeArrowheads="1"/>
            </p:cNvSpPr>
            <p:nvPr/>
          </p:nvSpPr>
          <p:spPr bwMode="auto">
            <a:xfrm>
              <a:off x="384"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36" name="Rectangle 7"/>
            <p:cNvSpPr>
              <a:spLocks noChangeArrowheads="1"/>
            </p:cNvSpPr>
            <p:nvPr/>
          </p:nvSpPr>
          <p:spPr bwMode="auto">
            <a:xfrm>
              <a:off x="672"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A</a:t>
              </a:r>
            </a:p>
          </p:txBody>
        </p:sp>
        <p:sp>
          <p:nvSpPr>
            <p:cNvPr id="24637" name="Rectangle 8"/>
            <p:cNvSpPr>
              <a:spLocks noChangeArrowheads="1"/>
            </p:cNvSpPr>
            <p:nvPr/>
          </p:nvSpPr>
          <p:spPr bwMode="auto">
            <a:xfrm>
              <a:off x="960"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38" name="Rectangle 9"/>
            <p:cNvSpPr>
              <a:spLocks noChangeArrowheads="1"/>
            </p:cNvSpPr>
            <p:nvPr/>
          </p:nvSpPr>
          <p:spPr bwMode="auto">
            <a:xfrm>
              <a:off x="1248"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9" name="Rectangle 10"/>
            <p:cNvSpPr>
              <a:spLocks noChangeArrowheads="1"/>
            </p:cNvSpPr>
            <p:nvPr/>
          </p:nvSpPr>
          <p:spPr bwMode="auto">
            <a:xfrm>
              <a:off x="1536"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40" name="Rectangle 11"/>
            <p:cNvSpPr>
              <a:spLocks noChangeArrowheads="1"/>
            </p:cNvSpPr>
            <p:nvPr/>
          </p:nvSpPr>
          <p:spPr bwMode="auto">
            <a:xfrm>
              <a:off x="1824"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1" name="Rectangle 12"/>
            <p:cNvSpPr>
              <a:spLocks noChangeArrowheads="1"/>
            </p:cNvSpPr>
            <p:nvPr/>
          </p:nvSpPr>
          <p:spPr bwMode="auto">
            <a:xfrm>
              <a:off x="2112"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2" name="Rectangle 13"/>
            <p:cNvSpPr>
              <a:spLocks noChangeArrowheads="1"/>
            </p:cNvSpPr>
            <p:nvPr/>
          </p:nvSpPr>
          <p:spPr bwMode="auto">
            <a:xfrm>
              <a:off x="2400"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3" name="Rectangle 14"/>
            <p:cNvSpPr>
              <a:spLocks noChangeArrowheads="1"/>
            </p:cNvSpPr>
            <p:nvPr/>
          </p:nvSpPr>
          <p:spPr bwMode="auto">
            <a:xfrm>
              <a:off x="2688" y="14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44" name="Rectangle 15"/>
            <p:cNvSpPr>
              <a:spLocks noChangeArrowheads="1"/>
            </p:cNvSpPr>
            <p:nvPr/>
          </p:nvSpPr>
          <p:spPr bwMode="auto">
            <a:xfrm>
              <a:off x="297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5" name="Rectangle 16"/>
            <p:cNvSpPr>
              <a:spLocks noChangeArrowheads="1"/>
            </p:cNvSpPr>
            <p:nvPr/>
          </p:nvSpPr>
          <p:spPr bwMode="auto">
            <a:xfrm>
              <a:off x="326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6" name="Rectangle 17"/>
            <p:cNvSpPr>
              <a:spLocks noChangeArrowheads="1"/>
            </p:cNvSpPr>
            <p:nvPr/>
          </p:nvSpPr>
          <p:spPr bwMode="auto">
            <a:xfrm>
              <a:off x="355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7" name="Rectangle 18"/>
            <p:cNvSpPr>
              <a:spLocks noChangeArrowheads="1"/>
            </p:cNvSpPr>
            <p:nvPr/>
          </p:nvSpPr>
          <p:spPr bwMode="auto">
            <a:xfrm>
              <a:off x="3840"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8" name="Rectangle 19"/>
            <p:cNvSpPr>
              <a:spLocks noChangeArrowheads="1"/>
            </p:cNvSpPr>
            <p:nvPr/>
          </p:nvSpPr>
          <p:spPr bwMode="auto">
            <a:xfrm>
              <a:off x="4128"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9" name="Rectangle 20"/>
            <p:cNvSpPr>
              <a:spLocks noChangeArrowheads="1"/>
            </p:cNvSpPr>
            <p:nvPr/>
          </p:nvSpPr>
          <p:spPr bwMode="auto">
            <a:xfrm>
              <a:off x="441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50" name="Rectangle 21"/>
            <p:cNvSpPr>
              <a:spLocks noChangeArrowheads="1"/>
            </p:cNvSpPr>
            <p:nvPr/>
          </p:nvSpPr>
          <p:spPr bwMode="auto">
            <a:xfrm>
              <a:off x="470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51" name="Rectangle 22"/>
            <p:cNvSpPr>
              <a:spLocks noChangeArrowheads="1"/>
            </p:cNvSpPr>
            <p:nvPr/>
          </p:nvSpPr>
          <p:spPr bwMode="auto">
            <a:xfrm>
              <a:off x="499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3" name="Group 75"/>
          <p:cNvGrpSpPr>
            <a:grpSpLocks/>
          </p:cNvGrpSpPr>
          <p:nvPr/>
        </p:nvGrpSpPr>
        <p:grpSpPr bwMode="auto">
          <a:xfrm>
            <a:off x="2133600" y="2911475"/>
            <a:ext cx="7772400" cy="457200"/>
            <a:chOff x="384" y="2304"/>
            <a:chExt cx="4896" cy="288"/>
          </a:xfrm>
        </p:grpSpPr>
        <p:sp>
          <p:nvSpPr>
            <p:cNvPr id="24618" name="Rectangle 23"/>
            <p:cNvSpPr>
              <a:spLocks noChangeArrowheads="1"/>
            </p:cNvSpPr>
            <p:nvPr/>
          </p:nvSpPr>
          <p:spPr bwMode="auto">
            <a:xfrm>
              <a:off x="384"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19" name="Rectangle 24"/>
            <p:cNvSpPr>
              <a:spLocks noChangeArrowheads="1"/>
            </p:cNvSpPr>
            <p:nvPr/>
          </p:nvSpPr>
          <p:spPr bwMode="auto">
            <a:xfrm>
              <a:off x="672"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20" name="Rectangle 25"/>
            <p:cNvSpPr>
              <a:spLocks noChangeArrowheads="1"/>
            </p:cNvSpPr>
            <p:nvPr/>
          </p:nvSpPr>
          <p:spPr bwMode="auto">
            <a:xfrm>
              <a:off x="960"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21" name="Rectangle 26"/>
            <p:cNvSpPr>
              <a:spLocks noChangeArrowheads="1"/>
            </p:cNvSpPr>
            <p:nvPr/>
          </p:nvSpPr>
          <p:spPr bwMode="auto">
            <a:xfrm>
              <a:off x="124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22" name="Rectangle 27"/>
            <p:cNvSpPr>
              <a:spLocks noChangeArrowheads="1"/>
            </p:cNvSpPr>
            <p:nvPr/>
          </p:nvSpPr>
          <p:spPr bwMode="auto">
            <a:xfrm>
              <a:off x="153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23" name="Rectangle 28"/>
            <p:cNvSpPr>
              <a:spLocks noChangeArrowheads="1"/>
            </p:cNvSpPr>
            <p:nvPr/>
          </p:nvSpPr>
          <p:spPr bwMode="auto">
            <a:xfrm>
              <a:off x="1824"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4" name="Rectangle 29"/>
            <p:cNvSpPr>
              <a:spLocks noChangeArrowheads="1"/>
            </p:cNvSpPr>
            <p:nvPr/>
          </p:nvSpPr>
          <p:spPr bwMode="auto">
            <a:xfrm>
              <a:off x="2112"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5" name="Rectangle 30"/>
            <p:cNvSpPr>
              <a:spLocks noChangeArrowheads="1"/>
            </p:cNvSpPr>
            <p:nvPr/>
          </p:nvSpPr>
          <p:spPr bwMode="auto">
            <a:xfrm>
              <a:off x="2400"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6" name="Rectangle 31"/>
            <p:cNvSpPr>
              <a:spLocks noChangeArrowheads="1"/>
            </p:cNvSpPr>
            <p:nvPr/>
          </p:nvSpPr>
          <p:spPr bwMode="auto">
            <a:xfrm>
              <a:off x="2688" y="2304"/>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27" name="Rectangle 32"/>
            <p:cNvSpPr>
              <a:spLocks noChangeArrowheads="1"/>
            </p:cNvSpPr>
            <p:nvPr/>
          </p:nvSpPr>
          <p:spPr bwMode="auto">
            <a:xfrm>
              <a:off x="297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28" name="Rectangle 33"/>
            <p:cNvSpPr>
              <a:spLocks noChangeArrowheads="1"/>
            </p:cNvSpPr>
            <p:nvPr/>
          </p:nvSpPr>
          <p:spPr bwMode="auto">
            <a:xfrm>
              <a:off x="3264"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29" name="Rectangle 34"/>
            <p:cNvSpPr>
              <a:spLocks noChangeArrowheads="1"/>
            </p:cNvSpPr>
            <p:nvPr/>
          </p:nvSpPr>
          <p:spPr bwMode="auto">
            <a:xfrm>
              <a:off x="3552"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0" name="Rectangle 35"/>
            <p:cNvSpPr>
              <a:spLocks noChangeArrowheads="1"/>
            </p:cNvSpPr>
            <p:nvPr/>
          </p:nvSpPr>
          <p:spPr bwMode="auto">
            <a:xfrm>
              <a:off x="3840"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1" name="Rectangle 36"/>
            <p:cNvSpPr>
              <a:spLocks noChangeArrowheads="1"/>
            </p:cNvSpPr>
            <p:nvPr/>
          </p:nvSpPr>
          <p:spPr bwMode="auto">
            <a:xfrm>
              <a:off x="412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2" name="Rectangle 37"/>
            <p:cNvSpPr>
              <a:spLocks noChangeArrowheads="1"/>
            </p:cNvSpPr>
            <p:nvPr/>
          </p:nvSpPr>
          <p:spPr bwMode="auto">
            <a:xfrm>
              <a:off x="441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3" name="Rectangle 38"/>
            <p:cNvSpPr>
              <a:spLocks noChangeArrowheads="1"/>
            </p:cNvSpPr>
            <p:nvPr/>
          </p:nvSpPr>
          <p:spPr bwMode="auto">
            <a:xfrm>
              <a:off x="4704"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4" name="Rectangle 39"/>
            <p:cNvSpPr>
              <a:spLocks noChangeArrowheads="1"/>
            </p:cNvSpPr>
            <p:nvPr/>
          </p:nvSpPr>
          <p:spPr bwMode="auto">
            <a:xfrm>
              <a:off x="499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4" name="Group 76"/>
          <p:cNvGrpSpPr>
            <a:grpSpLocks/>
          </p:cNvGrpSpPr>
          <p:nvPr/>
        </p:nvGrpSpPr>
        <p:grpSpPr bwMode="auto">
          <a:xfrm>
            <a:off x="2119313" y="4192588"/>
            <a:ext cx="7772400" cy="457200"/>
            <a:chOff x="384" y="3120"/>
            <a:chExt cx="4896" cy="288"/>
          </a:xfrm>
        </p:grpSpPr>
        <p:sp>
          <p:nvSpPr>
            <p:cNvPr id="24601" name="Rectangle 40"/>
            <p:cNvSpPr>
              <a:spLocks noChangeArrowheads="1"/>
            </p:cNvSpPr>
            <p:nvPr/>
          </p:nvSpPr>
          <p:spPr bwMode="auto">
            <a:xfrm>
              <a:off x="384"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2" name="Rectangle 41"/>
            <p:cNvSpPr>
              <a:spLocks noChangeArrowheads="1"/>
            </p:cNvSpPr>
            <p:nvPr/>
          </p:nvSpPr>
          <p:spPr bwMode="auto">
            <a:xfrm>
              <a:off x="672"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3" name="Rectangle 42"/>
            <p:cNvSpPr>
              <a:spLocks noChangeArrowheads="1"/>
            </p:cNvSpPr>
            <p:nvPr/>
          </p:nvSpPr>
          <p:spPr bwMode="auto">
            <a:xfrm>
              <a:off x="960"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4" name="Rectangle 43"/>
            <p:cNvSpPr>
              <a:spLocks noChangeArrowheads="1"/>
            </p:cNvSpPr>
            <p:nvPr/>
          </p:nvSpPr>
          <p:spPr bwMode="auto">
            <a:xfrm>
              <a:off x="124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05" name="Rectangle 44"/>
            <p:cNvSpPr>
              <a:spLocks noChangeArrowheads="1"/>
            </p:cNvSpPr>
            <p:nvPr/>
          </p:nvSpPr>
          <p:spPr bwMode="auto">
            <a:xfrm>
              <a:off x="1536"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06" name="Rectangle 45"/>
            <p:cNvSpPr>
              <a:spLocks noChangeArrowheads="1"/>
            </p:cNvSpPr>
            <p:nvPr/>
          </p:nvSpPr>
          <p:spPr bwMode="auto">
            <a:xfrm>
              <a:off x="1824"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7" name="Rectangle 46"/>
            <p:cNvSpPr>
              <a:spLocks noChangeArrowheads="1"/>
            </p:cNvSpPr>
            <p:nvPr/>
          </p:nvSpPr>
          <p:spPr bwMode="auto">
            <a:xfrm>
              <a:off x="2112"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8" name="Rectangle 47"/>
            <p:cNvSpPr>
              <a:spLocks noChangeArrowheads="1"/>
            </p:cNvSpPr>
            <p:nvPr/>
          </p:nvSpPr>
          <p:spPr bwMode="auto">
            <a:xfrm>
              <a:off x="2400"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9" name="Rectangle 48"/>
            <p:cNvSpPr>
              <a:spLocks noChangeArrowheads="1"/>
            </p:cNvSpPr>
            <p:nvPr/>
          </p:nvSpPr>
          <p:spPr bwMode="auto">
            <a:xfrm>
              <a:off x="268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10" name="Rectangle 49"/>
            <p:cNvSpPr>
              <a:spLocks noChangeArrowheads="1"/>
            </p:cNvSpPr>
            <p:nvPr/>
          </p:nvSpPr>
          <p:spPr bwMode="auto">
            <a:xfrm>
              <a:off x="297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1" name="Rectangle 50"/>
            <p:cNvSpPr>
              <a:spLocks noChangeArrowheads="1"/>
            </p:cNvSpPr>
            <p:nvPr/>
          </p:nvSpPr>
          <p:spPr bwMode="auto">
            <a:xfrm>
              <a:off x="3264"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2" name="Rectangle 51"/>
            <p:cNvSpPr>
              <a:spLocks noChangeArrowheads="1"/>
            </p:cNvSpPr>
            <p:nvPr/>
          </p:nvSpPr>
          <p:spPr bwMode="auto">
            <a:xfrm>
              <a:off x="3552"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3" name="Rectangle 52"/>
            <p:cNvSpPr>
              <a:spLocks noChangeArrowheads="1"/>
            </p:cNvSpPr>
            <p:nvPr/>
          </p:nvSpPr>
          <p:spPr bwMode="auto">
            <a:xfrm>
              <a:off x="3840"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4" name="Rectangle 53"/>
            <p:cNvSpPr>
              <a:spLocks noChangeArrowheads="1"/>
            </p:cNvSpPr>
            <p:nvPr/>
          </p:nvSpPr>
          <p:spPr bwMode="auto">
            <a:xfrm>
              <a:off x="4128"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15" name="Rectangle 54"/>
            <p:cNvSpPr>
              <a:spLocks noChangeArrowheads="1"/>
            </p:cNvSpPr>
            <p:nvPr/>
          </p:nvSpPr>
          <p:spPr bwMode="auto">
            <a:xfrm>
              <a:off x="4416"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16" name="Rectangle 55"/>
            <p:cNvSpPr>
              <a:spLocks noChangeArrowheads="1"/>
            </p:cNvSpPr>
            <p:nvPr/>
          </p:nvSpPr>
          <p:spPr bwMode="auto">
            <a:xfrm>
              <a:off x="4704"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17" name="Rectangle 56"/>
            <p:cNvSpPr>
              <a:spLocks noChangeArrowheads="1"/>
            </p:cNvSpPr>
            <p:nvPr/>
          </p:nvSpPr>
          <p:spPr bwMode="auto">
            <a:xfrm>
              <a:off x="4992"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5" name="Group 77"/>
          <p:cNvGrpSpPr>
            <a:grpSpLocks/>
          </p:cNvGrpSpPr>
          <p:nvPr/>
        </p:nvGrpSpPr>
        <p:grpSpPr bwMode="auto">
          <a:xfrm>
            <a:off x="2147888" y="5370513"/>
            <a:ext cx="7772400" cy="457200"/>
            <a:chOff x="384" y="3888"/>
            <a:chExt cx="4896" cy="288"/>
          </a:xfrm>
        </p:grpSpPr>
        <p:sp>
          <p:nvSpPr>
            <p:cNvPr id="24584" name="Rectangle 57"/>
            <p:cNvSpPr>
              <a:spLocks noChangeArrowheads="1"/>
            </p:cNvSpPr>
            <p:nvPr/>
          </p:nvSpPr>
          <p:spPr bwMode="auto">
            <a:xfrm>
              <a:off x="384"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5" name="Rectangle 58"/>
            <p:cNvSpPr>
              <a:spLocks noChangeArrowheads="1"/>
            </p:cNvSpPr>
            <p:nvPr/>
          </p:nvSpPr>
          <p:spPr bwMode="auto">
            <a:xfrm>
              <a:off x="672"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6" name="Rectangle 59"/>
            <p:cNvSpPr>
              <a:spLocks noChangeArrowheads="1"/>
            </p:cNvSpPr>
            <p:nvPr/>
          </p:nvSpPr>
          <p:spPr bwMode="auto">
            <a:xfrm>
              <a:off x="960"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7" name="Rectangle 60"/>
            <p:cNvSpPr>
              <a:spLocks noChangeArrowheads="1"/>
            </p:cNvSpPr>
            <p:nvPr/>
          </p:nvSpPr>
          <p:spPr bwMode="auto">
            <a:xfrm>
              <a:off x="1248"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88" name="Rectangle 61"/>
            <p:cNvSpPr>
              <a:spLocks noChangeArrowheads="1"/>
            </p:cNvSpPr>
            <p:nvPr/>
          </p:nvSpPr>
          <p:spPr bwMode="auto">
            <a:xfrm>
              <a:off x="1536"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89" name="Rectangle 62"/>
            <p:cNvSpPr>
              <a:spLocks noChangeArrowheads="1"/>
            </p:cNvSpPr>
            <p:nvPr/>
          </p:nvSpPr>
          <p:spPr bwMode="auto">
            <a:xfrm>
              <a:off x="1824"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90" name="Rectangle 63"/>
            <p:cNvSpPr>
              <a:spLocks noChangeArrowheads="1"/>
            </p:cNvSpPr>
            <p:nvPr/>
          </p:nvSpPr>
          <p:spPr bwMode="auto">
            <a:xfrm>
              <a:off x="2112"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1" name="Rectangle 64"/>
            <p:cNvSpPr>
              <a:spLocks noChangeArrowheads="1"/>
            </p:cNvSpPr>
            <p:nvPr/>
          </p:nvSpPr>
          <p:spPr bwMode="auto">
            <a:xfrm>
              <a:off x="2400"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2" name="Rectangle 65"/>
            <p:cNvSpPr>
              <a:spLocks noChangeArrowheads="1"/>
            </p:cNvSpPr>
            <p:nvPr/>
          </p:nvSpPr>
          <p:spPr bwMode="auto">
            <a:xfrm>
              <a:off x="2688"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3" name="Rectangle 66"/>
            <p:cNvSpPr>
              <a:spLocks noChangeArrowheads="1"/>
            </p:cNvSpPr>
            <p:nvPr/>
          </p:nvSpPr>
          <p:spPr bwMode="auto">
            <a:xfrm>
              <a:off x="2976"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4" name="Rectangle 67"/>
            <p:cNvSpPr>
              <a:spLocks noChangeArrowheads="1"/>
            </p:cNvSpPr>
            <p:nvPr/>
          </p:nvSpPr>
          <p:spPr bwMode="auto">
            <a:xfrm>
              <a:off x="3264" y="38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595" name="Rectangle 68"/>
            <p:cNvSpPr>
              <a:spLocks noChangeArrowheads="1"/>
            </p:cNvSpPr>
            <p:nvPr/>
          </p:nvSpPr>
          <p:spPr bwMode="auto">
            <a:xfrm>
              <a:off x="3552" y="38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596" name="Rectangle 69"/>
            <p:cNvSpPr>
              <a:spLocks noChangeArrowheads="1"/>
            </p:cNvSpPr>
            <p:nvPr/>
          </p:nvSpPr>
          <p:spPr bwMode="auto">
            <a:xfrm>
              <a:off x="3840"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7" name="Rectangle 70"/>
            <p:cNvSpPr>
              <a:spLocks noChangeArrowheads="1"/>
            </p:cNvSpPr>
            <p:nvPr/>
          </p:nvSpPr>
          <p:spPr bwMode="auto">
            <a:xfrm>
              <a:off x="4128"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8" name="Rectangle 71"/>
            <p:cNvSpPr>
              <a:spLocks noChangeArrowheads="1"/>
            </p:cNvSpPr>
            <p:nvPr/>
          </p:nvSpPr>
          <p:spPr bwMode="auto">
            <a:xfrm>
              <a:off x="4416"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9" name="Rectangle 72"/>
            <p:cNvSpPr>
              <a:spLocks noChangeArrowheads="1"/>
            </p:cNvSpPr>
            <p:nvPr/>
          </p:nvSpPr>
          <p:spPr bwMode="auto">
            <a:xfrm>
              <a:off x="4704"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00" name="Rectangle 73"/>
            <p:cNvSpPr>
              <a:spLocks noChangeArrowheads="1"/>
            </p:cNvSpPr>
            <p:nvPr/>
          </p:nvSpPr>
          <p:spPr bwMode="auto">
            <a:xfrm>
              <a:off x="4992"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76" name="图片 7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sz="2800" dirty="0">
                <a:solidFill>
                  <a:srgbClr val="FFC000"/>
                </a:solidFill>
                <a:ea typeface="宋体" pitchFamily="2" charset="-122"/>
              </a:rPr>
              <a:t>Extent-Based Systems （</a:t>
            </a:r>
            <a:r>
              <a:rPr lang="zh-CN" altLang="en-US" sz="2800" dirty="0">
                <a:solidFill>
                  <a:srgbClr val="FFC000"/>
                </a:solidFill>
                <a:ea typeface="宋体" pitchFamily="2" charset="-122"/>
              </a:rPr>
              <a:t>基于扩展的连续分配系统）</a:t>
            </a:r>
            <a:endParaRPr lang="en-US" altLang="zh-CN" sz="2800" dirty="0">
              <a:solidFill>
                <a:srgbClr val="FFC000"/>
              </a:solidFill>
              <a:ea typeface="宋体" pitchFamily="2" charset="-122"/>
            </a:endParaRPr>
          </a:p>
        </p:txBody>
      </p:sp>
      <p:sp>
        <p:nvSpPr>
          <p:cNvPr id="25603" name="Rectangle 3"/>
          <p:cNvSpPr>
            <a:spLocks noGrp="1" noChangeArrowheads="1"/>
          </p:cNvSpPr>
          <p:nvPr>
            <p:ph idx="1"/>
          </p:nvPr>
        </p:nvSpPr>
        <p:spPr/>
        <p:txBody>
          <a:bodyPr/>
          <a:lstStyle/>
          <a:p>
            <a:r>
              <a:rPr lang="en-US" altLang="zh-CN"/>
              <a:t>Many newer file systems (I.e. Veritas File System) use a modified contiguous allocation scheme</a:t>
            </a:r>
          </a:p>
          <a:p>
            <a:endParaRPr lang="en-US" altLang="zh-CN"/>
          </a:p>
          <a:p>
            <a:r>
              <a:rPr lang="en-US" altLang="zh-CN"/>
              <a:t>Extent-based file systems allocate disk blocks in extents</a:t>
            </a:r>
          </a:p>
          <a:p>
            <a:endParaRPr lang="en-US" altLang="zh-CN"/>
          </a:p>
          <a:p>
            <a:r>
              <a:rPr lang="en-US" altLang="zh-CN"/>
              <a:t>An </a:t>
            </a:r>
            <a:r>
              <a:rPr lang="en-US" altLang="zh-CN">
                <a:solidFill>
                  <a:srgbClr val="3366FF"/>
                </a:solidFill>
              </a:rPr>
              <a:t>extent </a:t>
            </a:r>
            <a:r>
              <a:rPr lang="en-US" altLang="zh-CN"/>
              <a:t>is a contiguous block of disks</a:t>
            </a:r>
          </a:p>
          <a:p>
            <a:pPr lvl="1"/>
            <a:r>
              <a:rPr lang="en-US" altLang="zh-CN"/>
              <a:t>Extents are allocated for file allocation</a:t>
            </a:r>
          </a:p>
          <a:p>
            <a:pPr lvl="1"/>
            <a:r>
              <a:rPr lang="en-US" altLang="zh-CN">
                <a:solidFill>
                  <a:srgbClr val="FF0066"/>
                </a:solidFill>
              </a:rPr>
              <a:t>A file consists of one or more extents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2800" dirty="0">
                <a:solidFill>
                  <a:srgbClr val="FFC000"/>
                </a:solidFill>
                <a:ea typeface="宋体" pitchFamily="2" charset="-122"/>
              </a:rPr>
              <a:t>Extent-Based Systems</a:t>
            </a:r>
          </a:p>
        </p:txBody>
      </p:sp>
      <p:sp>
        <p:nvSpPr>
          <p:cNvPr id="747523" name="Rectangle 3"/>
          <p:cNvSpPr>
            <a:spLocks noGrp="1" noChangeArrowheads="1"/>
          </p:cNvSpPr>
          <p:nvPr>
            <p:ph idx="1"/>
          </p:nvPr>
        </p:nvSpPr>
        <p:spPr>
          <a:xfrm>
            <a:off x="874490" y="980167"/>
            <a:ext cx="10972800" cy="4530725"/>
          </a:xfrm>
          <a:noFill/>
        </p:spPr>
        <p:txBody>
          <a:bodyPr/>
          <a:lstStyle/>
          <a:p>
            <a:r>
              <a:rPr lang="en-US" altLang="zh-CN" dirty="0">
                <a:latin typeface="Garamond" pitchFamily="18" charset="0"/>
                <a:ea typeface="宋体" charset="-122"/>
              </a:rPr>
              <a:t>Four files allocated contiguously to disk:</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B outgrows its space and a cluster is 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D outgrows its space and a cluster is 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Need for defragmentation is slightly reduced</a:t>
            </a:r>
          </a:p>
        </p:txBody>
      </p:sp>
      <p:grpSp>
        <p:nvGrpSpPr>
          <p:cNvPr id="2" name="Group 72"/>
          <p:cNvGrpSpPr>
            <a:grpSpLocks/>
          </p:cNvGrpSpPr>
          <p:nvPr/>
        </p:nvGrpSpPr>
        <p:grpSpPr bwMode="auto">
          <a:xfrm>
            <a:off x="1331690" y="1576954"/>
            <a:ext cx="7772400" cy="457200"/>
            <a:chOff x="384" y="1488"/>
            <a:chExt cx="4896" cy="288"/>
          </a:xfrm>
        </p:grpSpPr>
        <p:sp>
          <p:nvSpPr>
            <p:cNvPr id="26665" name="Rectangle 4"/>
            <p:cNvSpPr>
              <a:spLocks noChangeArrowheads="1"/>
            </p:cNvSpPr>
            <p:nvPr/>
          </p:nvSpPr>
          <p:spPr bwMode="auto">
            <a:xfrm>
              <a:off x="384"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6" name="Rectangle 5"/>
            <p:cNvSpPr>
              <a:spLocks noChangeArrowheads="1"/>
            </p:cNvSpPr>
            <p:nvPr/>
          </p:nvSpPr>
          <p:spPr bwMode="auto">
            <a:xfrm>
              <a:off x="672"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7" name="Rectangle 6"/>
            <p:cNvSpPr>
              <a:spLocks noChangeArrowheads="1"/>
            </p:cNvSpPr>
            <p:nvPr/>
          </p:nvSpPr>
          <p:spPr bwMode="auto">
            <a:xfrm>
              <a:off x="960"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8" name="Rectangle 7"/>
            <p:cNvSpPr>
              <a:spLocks noChangeArrowheads="1"/>
            </p:cNvSpPr>
            <p:nvPr/>
          </p:nvSpPr>
          <p:spPr bwMode="auto">
            <a:xfrm>
              <a:off x="1248"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69" name="Rectangle 8"/>
            <p:cNvSpPr>
              <a:spLocks noChangeArrowheads="1"/>
            </p:cNvSpPr>
            <p:nvPr/>
          </p:nvSpPr>
          <p:spPr bwMode="auto">
            <a:xfrm>
              <a:off x="1536"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70" name="Rectangle 9"/>
            <p:cNvSpPr>
              <a:spLocks noChangeArrowheads="1"/>
            </p:cNvSpPr>
            <p:nvPr/>
          </p:nvSpPr>
          <p:spPr bwMode="auto">
            <a:xfrm>
              <a:off x="1824"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71" name="Rectangle 10"/>
            <p:cNvSpPr>
              <a:spLocks noChangeArrowheads="1"/>
            </p:cNvSpPr>
            <p:nvPr/>
          </p:nvSpPr>
          <p:spPr bwMode="auto">
            <a:xfrm>
              <a:off x="2112"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72" name="Rectangle 11"/>
            <p:cNvSpPr>
              <a:spLocks noChangeArrowheads="1"/>
            </p:cNvSpPr>
            <p:nvPr/>
          </p:nvSpPr>
          <p:spPr bwMode="auto">
            <a:xfrm>
              <a:off x="2400"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73" name="Rectangle 12"/>
            <p:cNvSpPr>
              <a:spLocks noChangeArrowheads="1"/>
            </p:cNvSpPr>
            <p:nvPr/>
          </p:nvSpPr>
          <p:spPr bwMode="auto">
            <a:xfrm>
              <a:off x="2688" y="14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74" name="Rectangle 13"/>
            <p:cNvSpPr>
              <a:spLocks noChangeArrowheads="1"/>
            </p:cNvSpPr>
            <p:nvPr/>
          </p:nvSpPr>
          <p:spPr bwMode="auto">
            <a:xfrm>
              <a:off x="297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5" name="Rectangle 14"/>
            <p:cNvSpPr>
              <a:spLocks noChangeArrowheads="1"/>
            </p:cNvSpPr>
            <p:nvPr/>
          </p:nvSpPr>
          <p:spPr bwMode="auto">
            <a:xfrm>
              <a:off x="326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6" name="Rectangle 15"/>
            <p:cNvSpPr>
              <a:spLocks noChangeArrowheads="1"/>
            </p:cNvSpPr>
            <p:nvPr/>
          </p:nvSpPr>
          <p:spPr bwMode="auto">
            <a:xfrm>
              <a:off x="355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7" name="Rectangle 16"/>
            <p:cNvSpPr>
              <a:spLocks noChangeArrowheads="1"/>
            </p:cNvSpPr>
            <p:nvPr/>
          </p:nvSpPr>
          <p:spPr bwMode="auto">
            <a:xfrm>
              <a:off x="3840"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8" name="Rectangle 17"/>
            <p:cNvSpPr>
              <a:spLocks noChangeArrowheads="1"/>
            </p:cNvSpPr>
            <p:nvPr/>
          </p:nvSpPr>
          <p:spPr bwMode="auto">
            <a:xfrm>
              <a:off x="4128"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9" name="Rectangle 18"/>
            <p:cNvSpPr>
              <a:spLocks noChangeArrowheads="1"/>
            </p:cNvSpPr>
            <p:nvPr/>
          </p:nvSpPr>
          <p:spPr bwMode="auto">
            <a:xfrm>
              <a:off x="441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80" name="Rectangle 19"/>
            <p:cNvSpPr>
              <a:spLocks noChangeArrowheads="1"/>
            </p:cNvSpPr>
            <p:nvPr/>
          </p:nvSpPr>
          <p:spPr bwMode="auto">
            <a:xfrm>
              <a:off x="470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81" name="Rectangle 20"/>
            <p:cNvSpPr>
              <a:spLocks noChangeArrowheads="1"/>
            </p:cNvSpPr>
            <p:nvPr/>
          </p:nvSpPr>
          <p:spPr bwMode="auto">
            <a:xfrm>
              <a:off x="499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3" name="Group 73"/>
          <p:cNvGrpSpPr>
            <a:grpSpLocks/>
          </p:cNvGrpSpPr>
          <p:nvPr/>
        </p:nvGrpSpPr>
        <p:grpSpPr bwMode="auto">
          <a:xfrm>
            <a:off x="1331690" y="2788329"/>
            <a:ext cx="7772400" cy="457200"/>
            <a:chOff x="384" y="2304"/>
            <a:chExt cx="4896" cy="288"/>
          </a:xfrm>
        </p:grpSpPr>
        <p:sp>
          <p:nvSpPr>
            <p:cNvPr id="26648" name="Rectangle 21"/>
            <p:cNvSpPr>
              <a:spLocks noChangeArrowheads="1"/>
            </p:cNvSpPr>
            <p:nvPr/>
          </p:nvSpPr>
          <p:spPr bwMode="auto">
            <a:xfrm>
              <a:off x="384"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49" name="Rectangle 22"/>
            <p:cNvSpPr>
              <a:spLocks noChangeArrowheads="1"/>
            </p:cNvSpPr>
            <p:nvPr/>
          </p:nvSpPr>
          <p:spPr bwMode="auto">
            <a:xfrm>
              <a:off x="672"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50" name="Rectangle 23"/>
            <p:cNvSpPr>
              <a:spLocks noChangeArrowheads="1"/>
            </p:cNvSpPr>
            <p:nvPr/>
          </p:nvSpPr>
          <p:spPr bwMode="auto">
            <a:xfrm>
              <a:off x="960"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51" name="Rectangle 24"/>
            <p:cNvSpPr>
              <a:spLocks noChangeArrowheads="1"/>
            </p:cNvSpPr>
            <p:nvPr/>
          </p:nvSpPr>
          <p:spPr bwMode="auto">
            <a:xfrm>
              <a:off x="1248"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2" name="Rectangle 25"/>
            <p:cNvSpPr>
              <a:spLocks noChangeArrowheads="1"/>
            </p:cNvSpPr>
            <p:nvPr/>
          </p:nvSpPr>
          <p:spPr bwMode="auto">
            <a:xfrm>
              <a:off x="153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3" name="Rectangle 26"/>
            <p:cNvSpPr>
              <a:spLocks noChangeArrowheads="1"/>
            </p:cNvSpPr>
            <p:nvPr/>
          </p:nvSpPr>
          <p:spPr bwMode="auto">
            <a:xfrm>
              <a:off x="1824"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54" name="Rectangle 27"/>
            <p:cNvSpPr>
              <a:spLocks noChangeArrowheads="1"/>
            </p:cNvSpPr>
            <p:nvPr/>
          </p:nvSpPr>
          <p:spPr bwMode="auto">
            <a:xfrm>
              <a:off x="2112"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55" name="Rectangle 28"/>
            <p:cNvSpPr>
              <a:spLocks noChangeArrowheads="1"/>
            </p:cNvSpPr>
            <p:nvPr/>
          </p:nvSpPr>
          <p:spPr bwMode="auto">
            <a:xfrm>
              <a:off x="2400"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56" name="Rectangle 29"/>
            <p:cNvSpPr>
              <a:spLocks noChangeArrowheads="1"/>
            </p:cNvSpPr>
            <p:nvPr/>
          </p:nvSpPr>
          <p:spPr bwMode="auto">
            <a:xfrm>
              <a:off x="2688" y="2304"/>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57" name="Rectangle 30"/>
            <p:cNvSpPr>
              <a:spLocks noChangeArrowheads="1"/>
            </p:cNvSpPr>
            <p:nvPr/>
          </p:nvSpPr>
          <p:spPr bwMode="auto">
            <a:xfrm>
              <a:off x="297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8" name="Rectangle 31"/>
            <p:cNvSpPr>
              <a:spLocks noChangeArrowheads="1"/>
            </p:cNvSpPr>
            <p:nvPr/>
          </p:nvSpPr>
          <p:spPr bwMode="auto">
            <a:xfrm>
              <a:off x="3264"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9" name="Rectangle 32"/>
            <p:cNvSpPr>
              <a:spLocks noChangeArrowheads="1"/>
            </p:cNvSpPr>
            <p:nvPr/>
          </p:nvSpPr>
          <p:spPr bwMode="auto">
            <a:xfrm>
              <a:off x="355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60" name="Rectangle 33"/>
            <p:cNvSpPr>
              <a:spLocks noChangeArrowheads="1"/>
            </p:cNvSpPr>
            <p:nvPr/>
          </p:nvSpPr>
          <p:spPr bwMode="auto">
            <a:xfrm>
              <a:off x="3840"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61" name="Rectangle 34"/>
            <p:cNvSpPr>
              <a:spLocks noChangeArrowheads="1"/>
            </p:cNvSpPr>
            <p:nvPr/>
          </p:nvSpPr>
          <p:spPr bwMode="auto">
            <a:xfrm>
              <a:off x="412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2" name="Rectangle 35"/>
            <p:cNvSpPr>
              <a:spLocks noChangeArrowheads="1"/>
            </p:cNvSpPr>
            <p:nvPr/>
          </p:nvSpPr>
          <p:spPr bwMode="auto">
            <a:xfrm>
              <a:off x="441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3" name="Rectangle 36"/>
            <p:cNvSpPr>
              <a:spLocks noChangeArrowheads="1"/>
            </p:cNvSpPr>
            <p:nvPr/>
          </p:nvSpPr>
          <p:spPr bwMode="auto">
            <a:xfrm>
              <a:off x="4704"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4" name="Rectangle 37"/>
            <p:cNvSpPr>
              <a:spLocks noChangeArrowheads="1"/>
            </p:cNvSpPr>
            <p:nvPr/>
          </p:nvSpPr>
          <p:spPr bwMode="auto">
            <a:xfrm>
              <a:off x="499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4" name="Group 74"/>
          <p:cNvGrpSpPr>
            <a:grpSpLocks/>
          </p:cNvGrpSpPr>
          <p:nvPr/>
        </p:nvGrpSpPr>
        <p:grpSpPr bwMode="auto">
          <a:xfrm>
            <a:off x="1331690" y="3999704"/>
            <a:ext cx="7772400" cy="457200"/>
            <a:chOff x="384" y="3120"/>
            <a:chExt cx="4896" cy="288"/>
          </a:xfrm>
        </p:grpSpPr>
        <p:sp>
          <p:nvSpPr>
            <p:cNvPr id="26631" name="Rectangle 38"/>
            <p:cNvSpPr>
              <a:spLocks noChangeArrowheads="1"/>
            </p:cNvSpPr>
            <p:nvPr/>
          </p:nvSpPr>
          <p:spPr bwMode="auto">
            <a:xfrm>
              <a:off x="384"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32" name="Rectangle 39"/>
            <p:cNvSpPr>
              <a:spLocks noChangeArrowheads="1"/>
            </p:cNvSpPr>
            <p:nvPr/>
          </p:nvSpPr>
          <p:spPr bwMode="auto">
            <a:xfrm>
              <a:off x="672"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33" name="Rectangle 40"/>
            <p:cNvSpPr>
              <a:spLocks noChangeArrowheads="1"/>
            </p:cNvSpPr>
            <p:nvPr/>
          </p:nvSpPr>
          <p:spPr bwMode="auto">
            <a:xfrm>
              <a:off x="960"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A</a:t>
              </a:r>
            </a:p>
          </p:txBody>
        </p:sp>
        <p:sp>
          <p:nvSpPr>
            <p:cNvPr id="26634" name="Rectangle 41"/>
            <p:cNvSpPr>
              <a:spLocks noChangeArrowheads="1"/>
            </p:cNvSpPr>
            <p:nvPr/>
          </p:nvSpPr>
          <p:spPr bwMode="auto">
            <a:xfrm>
              <a:off x="1248"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35" name="Rectangle 42"/>
            <p:cNvSpPr>
              <a:spLocks noChangeArrowheads="1"/>
            </p:cNvSpPr>
            <p:nvPr/>
          </p:nvSpPr>
          <p:spPr bwMode="auto">
            <a:xfrm>
              <a:off x="153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36" name="Rectangle 43"/>
            <p:cNvSpPr>
              <a:spLocks noChangeArrowheads="1"/>
            </p:cNvSpPr>
            <p:nvPr/>
          </p:nvSpPr>
          <p:spPr bwMode="auto">
            <a:xfrm>
              <a:off x="1824"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7" name="Rectangle 44"/>
            <p:cNvSpPr>
              <a:spLocks noChangeArrowheads="1"/>
            </p:cNvSpPr>
            <p:nvPr/>
          </p:nvSpPr>
          <p:spPr bwMode="auto">
            <a:xfrm>
              <a:off x="2112"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8" name="Rectangle 45"/>
            <p:cNvSpPr>
              <a:spLocks noChangeArrowheads="1"/>
            </p:cNvSpPr>
            <p:nvPr/>
          </p:nvSpPr>
          <p:spPr bwMode="auto">
            <a:xfrm>
              <a:off x="2400"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9" name="Rectangle 46"/>
            <p:cNvSpPr>
              <a:spLocks noChangeArrowheads="1"/>
            </p:cNvSpPr>
            <p:nvPr/>
          </p:nvSpPr>
          <p:spPr bwMode="auto">
            <a:xfrm>
              <a:off x="2688"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40" name="Rectangle 47"/>
            <p:cNvSpPr>
              <a:spLocks noChangeArrowheads="1"/>
            </p:cNvSpPr>
            <p:nvPr/>
          </p:nvSpPr>
          <p:spPr bwMode="auto">
            <a:xfrm>
              <a:off x="297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41" name="Rectangle 48"/>
            <p:cNvSpPr>
              <a:spLocks noChangeArrowheads="1"/>
            </p:cNvSpPr>
            <p:nvPr/>
          </p:nvSpPr>
          <p:spPr bwMode="auto">
            <a:xfrm>
              <a:off x="3264"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42" name="Rectangle 49"/>
            <p:cNvSpPr>
              <a:spLocks noChangeArrowheads="1"/>
            </p:cNvSpPr>
            <p:nvPr/>
          </p:nvSpPr>
          <p:spPr bwMode="auto">
            <a:xfrm>
              <a:off x="3552"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43" name="Rectangle 50"/>
            <p:cNvSpPr>
              <a:spLocks noChangeArrowheads="1"/>
            </p:cNvSpPr>
            <p:nvPr/>
          </p:nvSpPr>
          <p:spPr bwMode="auto">
            <a:xfrm>
              <a:off x="3840"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4" name="Rectangle 51"/>
            <p:cNvSpPr>
              <a:spLocks noChangeArrowheads="1"/>
            </p:cNvSpPr>
            <p:nvPr/>
          </p:nvSpPr>
          <p:spPr bwMode="auto">
            <a:xfrm>
              <a:off x="412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5" name="Rectangle 52"/>
            <p:cNvSpPr>
              <a:spLocks noChangeArrowheads="1"/>
            </p:cNvSpPr>
            <p:nvPr/>
          </p:nvSpPr>
          <p:spPr bwMode="auto">
            <a:xfrm>
              <a:off x="4416"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6" name="Rectangle 53"/>
            <p:cNvSpPr>
              <a:spLocks noChangeArrowheads="1"/>
            </p:cNvSpPr>
            <p:nvPr/>
          </p:nvSpPr>
          <p:spPr bwMode="auto">
            <a:xfrm>
              <a:off x="4704"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47" name="Rectangle 54"/>
            <p:cNvSpPr>
              <a:spLocks noChangeArrowheads="1"/>
            </p:cNvSpPr>
            <p:nvPr/>
          </p:nvSpPr>
          <p:spPr bwMode="auto">
            <a:xfrm>
              <a:off x="4992"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58" name="图片 57"/>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2499840" y="2642400"/>
              <a:ext cx="4064400" cy="1069920"/>
            </p14:xfrm>
          </p:contentPart>
        </mc:Choice>
        <mc:Fallback xmlns="">
          <p:pic>
            <p:nvPicPr>
              <p:cNvPr id="5" name="墨迹 4"/>
              <p:cNvPicPr/>
              <p:nvPr/>
            </p:nvPicPr>
            <p:blipFill>
              <a:blip r:embed="rId5"/>
              <a:stretch>
                <a:fillRect/>
              </a:stretch>
            </p:blipFill>
            <p:spPr>
              <a:xfrm>
                <a:off x="2490480" y="2633040"/>
                <a:ext cx="4083120" cy="108864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a:t>
            </a:r>
          </a:p>
        </p:txBody>
      </p:sp>
      <p:sp>
        <p:nvSpPr>
          <p:cNvPr id="27651" name="Rectangle 3"/>
          <p:cNvSpPr>
            <a:spLocks noGrp="1" noChangeArrowheads="1"/>
          </p:cNvSpPr>
          <p:nvPr>
            <p:ph idx="1"/>
          </p:nvPr>
        </p:nvSpPr>
        <p:spPr>
          <a:xfrm>
            <a:off x="609600" y="1185863"/>
            <a:ext cx="10464800" cy="4530725"/>
          </a:xfrm>
        </p:spPr>
        <p:txBody>
          <a:bodyPr/>
          <a:lstStyle/>
          <a:p>
            <a:r>
              <a:rPr lang="en-US" altLang="zh-CN" dirty="0"/>
              <a:t>Each file is a linked list of disk blocks: blocks may be scattered anywhere on the disk.</a:t>
            </a:r>
          </a:p>
        </p:txBody>
      </p:sp>
      <p:grpSp>
        <p:nvGrpSpPr>
          <p:cNvPr id="27652" name="Group 4"/>
          <p:cNvGrpSpPr>
            <a:grpSpLocks/>
          </p:cNvGrpSpPr>
          <p:nvPr/>
        </p:nvGrpSpPr>
        <p:grpSpPr bwMode="auto">
          <a:xfrm>
            <a:off x="3889829" y="2786743"/>
            <a:ext cx="3072946" cy="2023383"/>
            <a:chOff x="1687" y="1576"/>
            <a:chExt cx="1739" cy="945"/>
          </a:xfrm>
        </p:grpSpPr>
        <p:sp>
          <p:nvSpPr>
            <p:cNvPr id="27653" name="Rectangle 5"/>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a:latin typeface="Helvetica" pitchFamily="34" charset="0"/>
                </a:rPr>
                <a:t>pointer</a:t>
              </a:r>
            </a:p>
          </p:txBody>
        </p:sp>
        <p:sp>
          <p:nvSpPr>
            <p:cNvPr id="27654" name="Rectangle 6"/>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dirty="0"/>
                <a:t>data</a:t>
              </a:r>
              <a:endParaRPr lang="zh-CN" altLang="en-US" dirty="0"/>
            </a:p>
          </p:txBody>
        </p:sp>
        <p:sp>
          <p:nvSpPr>
            <p:cNvPr id="27655" name="Text Box 7"/>
            <p:cNvSpPr txBox="1">
              <a:spLocks noChangeArrowheads="1"/>
            </p:cNvSpPr>
            <p:nvPr/>
          </p:nvSpPr>
          <p:spPr bwMode="auto">
            <a:xfrm>
              <a:off x="1687" y="1597"/>
              <a:ext cx="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block      =</a:t>
              </a:r>
            </a:p>
          </p:txBody>
        </p:sp>
      </p:gr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a:t>Objectives</a:t>
            </a:r>
          </a:p>
        </p:txBody>
      </p:sp>
      <p:sp>
        <p:nvSpPr>
          <p:cNvPr id="7171" name="Rectangle 3"/>
          <p:cNvSpPr>
            <a:spLocks noGrp="1" noChangeArrowheads="1"/>
          </p:cNvSpPr>
          <p:nvPr>
            <p:ph idx="1"/>
          </p:nvPr>
        </p:nvSpPr>
        <p:spPr/>
        <p:txBody>
          <a:bodyPr/>
          <a:lstStyle/>
          <a:p>
            <a:r>
              <a:rPr lang="en-US" altLang="zh-CN" sz="2800" dirty="0"/>
              <a:t>To describe the details of implementing local file systems and directory structures</a:t>
            </a:r>
          </a:p>
          <a:p>
            <a:r>
              <a:rPr lang="en-US" altLang="zh-CN" sz="2800" dirty="0"/>
              <a:t>To describe the implementation of remote file systems</a:t>
            </a:r>
          </a:p>
          <a:p>
            <a:r>
              <a:rPr lang="en-US" altLang="zh-CN" sz="2800" dirty="0"/>
              <a:t>To discuss block allocation and free-block algorithms and trade-offs</a:t>
            </a:r>
          </a:p>
          <a:p>
            <a:endParaRPr lang="zh-CN"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 (Cont.)</a:t>
            </a:r>
          </a:p>
        </p:txBody>
      </p:sp>
      <p:sp>
        <p:nvSpPr>
          <p:cNvPr id="28675" name="Rectangle 3"/>
          <p:cNvSpPr>
            <a:spLocks noGrp="1" noChangeArrowheads="1"/>
          </p:cNvSpPr>
          <p:nvPr>
            <p:ph idx="1"/>
          </p:nvPr>
        </p:nvSpPr>
        <p:spPr/>
        <p:txBody>
          <a:bodyPr/>
          <a:lstStyle/>
          <a:p>
            <a:r>
              <a:rPr lang="en-US" altLang="zh-CN" sz="2000" dirty="0"/>
              <a:t>Simple – need only starting address</a:t>
            </a:r>
          </a:p>
          <a:p>
            <a:r>
              <a:rPr lang="en-US" altLang="zh-CN" sz="2000" dirty="0"/>
              <a:t>Free-space management system – no waste of space </a:t>
            </a:r>
          </a:p>
          <a:p>
            <a:r>
              <a:rPr lang="en-US" altLang="zh-CN" sz="2000" dirty="0"/>
              <a:t>No random access</a:t>
            </a:r>
          </a:p>
          <a:p>
            <a:r>
              <a:rPr lang="en-US" altLang="zh-CN" sz="2000" dirty="0"/>
              <a:t>Mapping</a:t>
            </a:r>
          </a:p>
        </p:txBody>
      </p:sp>
      <p:sp>
        <p:nvSpPr>
          <p:cNvPr id="28676" name="Rectangle 4"/>
          <p:cNvSpPr>
            <a:spLocks noChangeArrowheads="1"/>
          </p:cNvSpPr>
          <p:nvPr/>
        </p:nvSpPr>
        <p:spPr bwMode="auto">
          <a:xfrm>
            <a:off x="2338388" y="3949701"/>
            <a:ext cx="702945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SzPct val="90000"/>
              <a:buFont typeface="Monotype Sorts" pitchFamily="2" charset="2"/>
              <a:buNone/>
            </a:pPr>
            <a:r>
              <a:rPr kumimoji="1" lang="en-US" altLang="zh-CN" sz="2000" dirty="0">
                <a:latin typeface="Helvetica" pitchFamily="34" charset="0"/>
              </a:rPr>
              <a:t>Block to be accessed is the </a:t>
            </a:r>
            <a:r>
              <a:rPr kumimoji="1" lang="en-US" altLang="zh-CN" sz="2000" dirty="0" err="1">
                <a:latin typeface="Helvetica" pitchFamily="34" charset="0"/>
              </a:rPr>
              <a:t>Qth</a:t>
            </a:r>
            <a:r>
              <a:rPr kumimoji="1" lang="en-US" altLang="zh-CN" sz="2000" dirty="0">
                <a:latin typeface="Helvetica" pitchFamily="34" charset="0"/>
              </a:rPr>
              <a:t> block in the linked chain of blocks representing the file.</a:t>
            </a:r>
          </a:p>
          <a:p>
            <a:pPr lvl="1">
              <a:buClr>
                <a:schemeClr val="accent2"/>
              </a:buClr>
              <a:buSzPct val="90000"/>
              <a:buFont typeface="Monotype Sorts" pitchFamily="2" charset="2"/>
              <a:buNone/>
            </a:pPr>
            <a:r>
              <a:rPr kumimoji="1" lang="en-US" altLang="zh-CN" sz="2000" dirty="0">
                <a:latin typeface="Helvetica" pitchFamily="34" charset="0"/>
              </a:rPr>
              <a:t>Displacement into block = R + 1</a:t>
            </a:r>
          </a:p>
        </p:txBody>
      </p:sp>
      <p:sp>
        <p:nvSpPr>
          <p:cNvPr id="28677" name="Text Box 5"/>
          <p:cNvSpPr txBox="1">
            <a:spLocks noChangeArrowheads="1"/>
          </p:cNvSpPr>
          <p:nvPr/>
        </p:nvSpPr>
        <p:spPr bwMode="auto">
          <a:xfrm>
            <a:off x="4747595" y="3208617"/>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dirty="0">
                <a:latin typeface="Helvetica" pitchFamily="34" charset="0"/>
              </a:rPr>
              <a:t>LA/512</a:t>
            </a:r>
          </a:p>
        </p:txBody>
      </p:sp>
      <p:sp>
        <p:nvSpPr>
          <p:cNvPr id="28678" name="Text Box 6"/>
          <p:cNvSpPr txBox="1">
            <a:spLocks noChangeArrowheads="1"/>
          </p:cNvSpPr>
          <p:nvPr/>
        </p:nvSpPr>
        <p:spPr bwMode="auto">
          <a:xfrm>
            <a:off x="5767388" y="28940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28679" name="Text Box 7"/>
          <p:cNvSpPr txBox="1">
            <a:spLocks noChangeArrowheads="1"/>
          </p:cNvSpPr>
          <p:nvPr/>
        </p:nvSpPr>
        <p:spPr bwMode="auto">
          <a:xfrm>
            <a:off x="5767388" y="3509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28680" name="Line 8"/>
          <p:cNvSpPr>
            <a:spLocks noChangeShapeType="1"/>
          </p:cNvSpPr>
          <p:nvPr/>
        </p:nvSpPr>
        <p:spPr bwMode="auto">
          <a:xfrm flipV="1">
            <a:off x="5573713" y="3135314"/>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1" name="Line 9"/>
          <p:cNvSpPr>
            <a:spLocks noChangeShapeType="1"/>
          </p:cNvSpPr>
          <p:nvPr/>
        </p:nvSpPr>
        <p:spPr bwMode="auto">
          <a:xfrm>
            <a:off x="5581651" y="3446464"/>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0" name="图片 9"/>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a:t>
            </a:r>
          </a:p>
        </p:txBody>
      </p:sp>
      <p:sp>
        <p:nvSpPr>
          <p:cNvPr id="2" name="内容占位符 1"/>
          <p:cNvSpPr>
            <a:spLocks noGrp="1"/>
          </p:cNvSpPr>
          <p:nvPr>
            <p:ph idx="1"/>
          </p:nvPr>
        </p:nvSpPr>
        <p:spPr/>
        <p:txBody>
          <a:bodyPr/>
          <a:lstStyle/>
          <a:p>
            <a:endParaRPr lang="zh-CN" altLang="en-US"/>
          </a:p>
        </p:txBody>
      </p:sp>
      <p:pic>
        <p:nvPicPr>
          <p:cNvPr id="29699" name="Picture 4"/>
          <p:cNvPicPr>
            <a:picLocks noChangeAspect="1" noChangeArrowheads="1"/>
          </p:cNvPicPr>
          <p:nvPr/>
        </p:nvPicPr>
        <p:blipFill>
          <a:blip r:embed="rId3">
            <a:extLst>
              <a:ext uri="{28A0092B-C50C-407E-A947-70E740481C1C}">
                <a14:useLocalDpi xmlns:a14="http://schemas.microsoft.com/office/drawing/2010/main" val="0"/>
              </a:ext>
            </a:extLst>
          </a:blip>
          <a:srcRect l="10561" t="801" r="10583" b="534"/>
          <a:stretch>
            <a:fillRect/>
          </a:stretch>
        </p:blipFill>
        <p:spPr bwMode="auto">
          <a:xfrm>
            <a:off x="2808289" y="1146175"/>
            <a:ext cx="6319837" cy="50165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672000" y="2745000"/>
              <a:ext cx="775440" cy="775440"/>
            </p14:xfrm>
          </p:contentPart>
        </mc:Choice>
        <mc:Fallback xmlns="">
          <p:pic>
            <p:nvPicPr>
              <p:cNvPr id="3" name="墨迹 2"/>
              <p:cNvPicPr/>
              <p:nvPr/>
            </p:nvPicPr>
            <p:blipFill>
              <a:blip r:embed="rId6"/>
              <a:stretch>
                <a:fillRect/>
              </a:stretch>
            </p:blipFill>
            <p:spPr>
              <a:xfrm>
                <a:off x="3662640" y="2735640"/>
                <a:ext cx="794160" cy="79416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FFC000"/>
                </a:solidFill>
                <a:ea typeface="宋体" pitchFamily="2" charset="-122"/>
              </a:rPr>
              <a:t>链接分配的变种</a:t>
            </a:r>
            <a:r>
              <a:rPr lang="en-US" altLang="zh-CN" sz="2800" dirty="0">
                <a:solidFill>
                  <a:srgbClr val="FFC000"/>
                </a:solidFill>
                <a:ea typeface="宋体" pitchFamily="2" charset="-122"/>
              </a:rPr>
              <a:t>——FAT</a:t>
            </a:r>
            <a:r>
              <a:rPr lang="zh-CN" altLang="en-US" sz="2800" dirty="0">
                <a:solidFill>
                  <a:srgbClr val="FFC000"/>
                </a:solidFill>
                <a:ea typeface="宋体" pitchFamily="2" charset="-122"/>
              </a:rPr>
              <a:t>文件系统</a:t>
            </a:r>
          </a:p>
        </p:txBody>
      </p:sp>
      <p:sp>
        <p:nvSpPr>
          <p:cNvPr id="5" name="内容占位符 4"/>
          <p:cNvSpPr>
            <a:spLocks noGrp="1"/>
          </p:cNvSpPr>
          <p:nvPr>
            <p:ph idx="1"/>
          </p:nvPr>
        </p:nvSpPr>
        <p:spPr/>
        <p:txBody>
          <a:bodyPr/>
          <a:lstStyle/>
          <a:p>
            <a:r>
              <a:rPr lang="en-US" altLang="zh-CN" dirty="0">
                <a:solidFill>
                  <a:srgbClr val="FF0066"/>
                </a:solidFill>
                <a:ea typeface="楷体" pitchFamily="49" charset="-122"/>
              </a:rPr>
              <a:t>File-allocation table (FAT)</a:t>
            </a:r>
            <a:r>
              <a:rPr lang="en-US" altLang="zh-CN" dirty="0">
                <a:ea typeface="楷体" pitchFamily="49" charset="-122"/>
              </a:rPr>
              <a:t> – disk-space allocation used by MS-DOS and OS/2.</a:t>
            </a:r>
          </a:p>
          <a:p>
            <a:r>
              <a:rPr lang="en-US" altLang="zh-CN" dirty="0">
                <a:ea typeface="楷体" pitchFamily="49" charset="-122"/>
              </a:rPr>
              <a:t>FAT12</a:t>
            </a:r>
            <a:r>
              <a:rPr lang="zh-CN" altLang="en-US" dirty="0">
                <a:ea typeface="楷体" pitchFamily="49" charset="-122"/>
              </a:rPr>
              <a:t>、</a:t>
            </a:r>
            <a:r>
              <a:rPr lang="en-US" altLang="zh-CN" dirty="0">
                <a:ea typeface="楷体" pitchFamily="49" charset="-122"/>
              </a:rPr>
              <a:t>FAT16</a:t>
            </a:r>
            <a:r>
              <a:rPr lang="zh-CN" altLang="en-US" dirty="0">
                <a:ea typeface="楷体" pitchFamily="49" charset="-122"/>
              </a:rPr>
              <a:t>、</a:t>
            </a:r>
            <a:r>
              <a:rPr lang="en-US" altLang="zh-CN" dirty="0">
                <a:solidFill>
                  <a:srgbClr val="FF0066"/>
                </a:solidFill>
                <a:ea typeface="楷体" pitchFamily="49" charset="-122"/>
              </a:rPr>
              <a:t>FAT32</a:t>
            </a: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r>
              <a:rPr lang="en-US" altLang="zh-CN" dirty="0">
                <a:ea typeface="楷体" pitchFamily="49" charset="-122"/>
              </a:rPr>
              <a:t>FAT32</a:t>
            </a:r>
            <a:r>
              <a:rPr lang="zh-CN" altLang="en-US" dirty="0">
                <a:ea typeface="楷体" pitchFamily="49" charset="-122"/>
              </a:rPr>
              <a:t>引导区记录被扩展为包括重要数据结构的备份，根目录为一个普通的簇链，其目录项可以放在文件区任何地方。</a:t>
            </a:r>
          </a:p>
          <a:p>
            <a:endParaRPr lang="zh-CN" altLang="en-US" dirty="0">
              <a:ea typeface="楷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52005268"/>
              </p:ext>
            </p:extLst>
          </p:nvPr>
        </p:nvGraphicFramePr>
        <p:xfrm>
          <a:off x="2316855" y="2771681"/>
          <a:ext cx="7877887" cy="1628447"/>
        </p:xfrm>
        <a:graphic>
          <a:graphicData uri="http://schemas.openxmlformats.org/presentationml/2006/ole">
            <mc:AlternateContent xmlns:mc="http://schemas.openxmlformats.org/markup-compatibility/2006">
              <mc:Choice xmlns:v="urn:schemas-microsoft-com:vml" Requires="v">
                <p:oleObj spid="_x0000_s142442" name="VISIO" r:id="rId3" imgW="5272920" imgH="926640" progId="Visio.Drawing.6">
                  <p:embed/>
                </p:oleObj>
              </mc:Choice>
              <mc:Fallback>
                <p:oleObj name="VISIO" r:id="rId3" imgW="5272920" imgH="92664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855" y="2771681"/>
                        <a:ext cx="7877887" cy="162844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3931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z="2800" dirty="0">
                <a:solidFill>
                  <a:srgbClr val="FFC000"/>
                </a:solidFill>
                <a:ea typeface="宋体" pitchFamily="2" charset="-122"/>
              </a:rPr>
              <a:t>File-Allocation Table</a:t>
            </a:r>
          </a:p>
        </p:txBody>
      </p:sp>
      <p:sp>
        <p:nvSpPr>
          <p:cNvPr id="2" name="内容占位符 1"/>
          <p:cNvSpPr>
            <a:spLocks noGrp="1"/>
          </p:cNvSpPr>
          <p:nvPr>
            <p:ph idx="1"/>
          </p:nvPr>
        </p:nvSpPr>
        <p:spPr/>
        <p:txBody>
          <a:bodyPr/>
          <a:lstStyle/>
          <a:p>
            <a:endParaRPr lang="zh-CN" altLang="en-US"/>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100" y="1178966"/>
            <a:ext cx="6183313"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4"/>
          <p:cNvSpPr>
            <a:spLocks noChangeArrowheads="1"/>
          </p:cNvSpPr>
          <p:nvPr/>
        </p:nvSpPr>
        <p:spPr bwMode="auto">
          <a:xfrm>
            <a:off x="980167" y="2211115"/>
            <a:ext cx="4651375" cy="3754437"/>
          </a:xfrm>
          <a:prstGeom prst="rect">
            <a:avLst/>
          </a:prstGeom>
          <a:noFill/>
          <a:ln w="95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Pointers use up space in each block. Reliability is not high because any loss of a pointer loses the rest of the file.</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A </a:t>
            </a:r>
            <a:r>
              <a:rPr kumimoji="1" lang="en-US" altLang="zh-CN" b="1" dirty="0">
                <a:solidFill>
                  <a:srgbClr val="FF0066"/>
                </a:solidFill>
                <a:latin typeface="Times New Roman" pitchFamily="18" charset="0"/>
                <a:ea typeface="宋体" charset="-122"/>
                <a:cs typeface="Arial" charset="0"/>
              </a:rPr>
              <a:t>File Allocation Table</a:t>
            </a:r>
            <a:r>
              <a:rPr kumimoji="1" lang="zh-CN" altLang="en-US" b="1" dirty="0">
                <a:solidFill>
                  <a:srgbClr val="FF0066"/>
                </a:solidFill>
                <a:latin typeface="Times New Roman" pitchFamily="18" charset="0"/>
                <a:ea typeface="宋体" charset="-122"/>
                <a:cs typeface="Arial" charset="0"/>
              </a:rPr>
              <a:t>（</a:t>
            </a:r>
            <a:r>
              <a:rPr kumimoji="1" lang="en-US" altLang="zh-CN" b="1" dirty="0">
                <a:solidFill>
                  <a:srgbClr val="FF0066"/>
                </a:solidFill>
                <a:latin typeface="Times New Roman" pitchFamily="18" charset="0"/>
                <a:ea typeface="宋体" charset="-122"/>
                <a:cs typeface="Arial" charset="0"/>
              </a:rPr>
              <a:t>FAT</a:t>
            </a:r>
            <a:r>
              <a:rPr kumimoji="1" lang="zh-CN" altLang="en-US" b="1" dirty="0">
                <a:solidFill>
                  <a:srgbClr val="FF0066"/>
                </a:solidFill>
                <a:latin typeface="Times New Roman" pitchFamily="18" charset="0"/>
                <a:ea typeface="宋体" charset="-122"/>
                <a:cs typeface="Arial" charset="0"/>
              </a:rPr>
              <a:t>）</a:t>
            </a:r>
            <a:r>
              <a:rPr kumimoji="1" lang="zh-CN" altLang="en-US" b="1" dirty="0">
                <a:latin typeface="Times New Roman" pitchFamily="18" charset="0"/>
                <a:ea typeface="宋体" charset="-122"/>
                <a:cs typeface="Arial" charset="0"/>
              </a:rPr>
              <a:t> </a:t>
            </a:r>
            <a:r>
              <a:rPr kumimoji="1" lang="en-US" altLang="zh-CN" b="1" dirty="0">
                <a:latin typeface="Times New Roman" pitchFamily="18" charset="0"/>
                <a:ea typeface="宋体" charset="-122"/>
                <a:cs typeface="Arial" charset="0"/>
              </a:rPr>
              <a:t>is a variation of this.</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It uses a separate disk area to hold the links. </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This method doesn't use space in data blocks. Many pointers may remain in memory.</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A FAT file system is used by MS-DOS.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defRPr/>
            </a:pPr>
            <a:r>
              <a:rPr lang="en-US" altLang="zh-CN" sz="2400" dirty="0">
                <a:ea typeface="楷体_GB2312" pitchFamily="49" charset="-122"/>
              </a:rPr>
              <a:t>FAT32</a:t>
            </a:r>
            <a:r>
              <a:rPr lang="zh-CN" altLang="en-US" sz="2400" dirty="0">
                <a:ea typeface="楷体_GB2312" pitchFamily="49" charset="-122"/>
              </a:rPr>
              <a:t>磁盘的结构</a:t>
            </a:r>
            <a:endParaRPr lang="zh-CN" altLang="en-US" sz="2000" dirty="0">
              <a:ea typeface="楷体_GB2312" pitchFamily="49" charset="-122"/>
            </a:endParaRPr>
          </a:p>
        </p:txBody>
      </p:sp>
      <p:sp>
        <p:nvSpPr>
          <p:cNvPr id="92163" name="Rectangle 3"/>
          <p:cNvSpPr>
            <a:spLocks noGrp="1" noChangeArrowheads="1"/>
          </p:cNvSpPr>
          <p:nvPr>
            <p:ph idx="1"/>
          </p:nvPr>
        </p:nvSpPr>
        <p:spPr/>
        <p:txBody>
          <a:bodyPr/>
          <a:lstStyle/>
          <a:p>
            <a:pPr>
              <a:lnSpc>
                <a:spcPct val="90000"/>
              </a:lnSpc>
            </a:pPr>
            <a:r>
              <a:rPr lang="zh-CN" altLang="en-US" dirty="0">
                <a:latin typeface="楷体" pitchFamily="49" charset="-122"/>
                <a:ea typeface="楷体" pitchFamily="49" charset="-122"/>
              </a:rPr>
              <a:t>主引导记录</a:t>
            </a:r>
            <a:r>
              <a:rPr lang="en-US" altLang="zh-CN" dirty="0">
                <a:latin typeface="楷体" pitchFamily="49" charset="-122"/>
                <a:ea typeface="楷体" pitchFamily="49" charset="-122"/>
              </a:rPr>
              <a:t>MBR</a:t>
            </a:r>
            <a:r>
              <a:rPr lang="zh-CN" altLang="en-US" dirty="0">
                <a:latin typeface="楷体" pitchFamily="49" charset="-122"/>
                <a:ea typeface="楷体" pitchFamily="49" charset="-122"/>
              </a:rPr>
              <a:t>是主引导区的第一个扇区，它由二部分组成</a:t>
            </a:r>
            <a:r>
              <a:rPr lang="en-US" altLang="zh-CN" dirty="0">
                <a:latin typeface="楷体" pitchFamily="49" charset="-122"/>
                <a:ea typeface="楷体" pitchFamily="49" charset="-122"/>
              </a:rPr>
              <a:t>:</a:t>
            </a:r>
          </a:p>
          <a:p>
            <a:pPr lvl="1">
              <a:lnSpc>
                <a:spcPct val="90000"/>
              </a:lnSpc>
            </a:pPr>
            <a:r>
              <a:rPr lang="zh-CN" altLang="en-US" dirty="0">
                <a:latin typeface="楷体" pitchFamily="49" charset="-122"/>
                <a:ea typeface="楷体" pitchFamily="49" charset="-122"/>
              </a:rPr>
              <a:t>第一部分主引导代码，占据扇区的前</a:t>
            </a:r>
            <a:r>
              <a:rPr lang="en-US" altLang="zh-CN" dirty="0">
                <a:latin typeface="楷体" pitchFamily="49" charset="-122"/>
                <a:ea typeface="楷体" pitchFamily="49" charset="-122"/>
              </a:rPr>
              <a:t>446</a:t>
            </a:r>
            <a:r>
              <a:rPr lang="zh-CN" altLang="en-US" dirty="0">
                <a:latin typeface="楷体" pitchFamily="49" charset="-122"/>
                <a:ea typeface="楷体" pitchFamily="49" charset="-122"/>
              </a:rPr>
              <a:t>个字节，磁盘标识符（</a:t>
            </a:r>
            <a:r>
              <a:rPr lang="en-US" altLang="zh-CN" dirty="0">
                <a:latin typeface="楷体" pitchFamily="49" charset="-122"/>
                <a:ea typeface="楷体" pitchFamily="49" charset="-122"/>
              </a:rPr>
              <a:t>FD 4E  F2 14</a:t>
            </a:r>
            <a:r>
              <a:rPr lang="zh-CN" altLang="en-US" dirty="0">
                <a:latin typeface="楷体" pitchFamily="49" charset="-122"/>
                <a:ea typeface="楷体" pitchFamily="49" charset="-122"/>
              </a:rPr>
              <a:t>）位于这段代码的未尾。</a:t>
            </a:r>
          </a:p>
          <a:p>
            <a:pPr lvl="1">
              <a:lnSpc>
                <a:spcPct val="90000"/>
              </a:lnSpc>
            </a:pPr>
            <a:r>
              <a:rPr lang="zh-CN" altLang="en-US" dirty="0">
                <a:latin typeface="楷体" pitchFamily="49" charset="-122"/>
                <a:ea typeface="楷体" pitchFamily="49" charset="-122"/>
              </a:rPr>
              <a:t>第二部分是分区表，分区表中每个条目有</a:t>
            </a:r>
            <a:r>
              <a:rPr lang="en-US" altLang="zh-CN" dirty="0">
                <a:latin typeface="楷体" pitchFamily="49" charset="-122"/>
                <a:ea typeface="楷体" pitchFamily="49" charset="-122"/>
              </a:rPr>
              <a:t>16</a:t>
            </a:r>
            <a:r>
              <a:rPr lang="zh-CN" altLang="en-US" dirty="0">
                <a:latin typeface="楷体" pitchFamily="49" charset="-122"/>
                <a:ea typeface="楷体" pitchFamily="49" charset="-122"/>
              </a:rPr>
              <a:t>字节长，分区表最多有</a:t>
            </a:r>
            <a:r>
              <a:rPr lang="en-US" altLang="zh-CN" dirty="0">
                <a:latin typeface="楷体" pitchFamily="49" charset="-122"/>
                <a:ea typeface="楷体" pitchFamily="49" charset="-122"/>
              </a:rPr>
              <a:t>4</a:t>
            </a:r>
            <a:r>
              <a:rPr lang="zh-CN" altLang="en-US" dirty="0">
                <a:latin typeface="楷体" pitchFamily="49" charset="-122"/>
                <a:ea typeface="楷体" pitchFamily="49" charset="-122"/>
              </a:rPr>
              <a:t>个条目，第一个分区条目从扇区的偏移量位置是</a:t>
            </a:r>
            <a:r>
              <a:rPr lang="en-US" altLang="zh-CN" dirty="0">
                <a:latin typeface="楷体" pitchFamily="49" charset="-122"/>
                <a:ea typeface="楷体" pitchFamily="49" charset="-122"/>
              </a:rPr>
              <a:t>0x01BE</a:t>
            </a:r>
            <a:r>
              <a:rPr lang="zh-CN" altLang="en-US" dirty="0">
                <a:latin typeface="楷体" pitchFamily="49" charset="-122"/>
                <a:ea typeface="楷体" pitchFamily="49" charset="-122"/>
              </a:rPr>
              <a:t>。</a:t>
            </a:r>
          </a:p>
          <a:p>
            <a:pPr>
              <a:lnSpc>
                <a:spcPct val="90000"/>
              </a:lnSpc>
            </a:pPr>
            <a:r>
              <a:rPr lang="zh-CN" altLang="en-US" dirty="0">
                <a:latin typeface="楷体" pitchFamily="49" charset="-122"/>
                <a:ea typeface="楷体" pitchFamily="49" charset="-122"/>
              </a:rPr>
              <a:t>扩展引导记录与主引导记录类同，如该扩展分区未装操作系统则第一部分主引导代码为</a:t>
            </a:r>
            <a:r>
              <a:rPr lang="en-US" altLang="zh-CN" dirty="0">
                <a:latin typeface="楷体" pitchFamily="49" charset="-122"/>
                <a:ea typeface="楷体" pitchFamily="49" charset="-122"/>
              </a:rPr>
              <a:t>0</a:t>
            </a:r>
            <a:r>
              <a:rPr lang="zh-CN" altLang="en-US" dirty="0">
                <a:latin typeface="楷体" pitchFamily="49" charset="-122"/>
                <a:ea typeface="楷体" pitchFamily="49" charset="-122"/>
              </a:rPr>
              <a:t>，标签字也标记一个扩展分区引导区和分区引导区的结束。</a:t>
            </a:r>
          </a:p>
          <a:p>
            <a:pPr>
              <a:lnSpc>
                <a:spcPct val="90000"/>
              </a:lnSpc>
            </a:pPr>
            <a:r>
              <a:rPr lang="zh-CN" altLang="en-US" dirty="0">
                <a:solidFill>
                  <a:srgbClr val="0000FF"/>
                </a:solidFill>
                <a:latin typeface="楷体" pitchFamily="49" charset="-122"/>
                <a:ea typeface="楷体" pitchFamily="49" charset="-122"/>
              </a:rPr>
              <a:t>计算机系统启动</a:t>
            </a:r>
            <a:r>
              <a:rPr lang="zh-CN" altLang="en-US" dirty="0">
                <a:latin typeface="楷体" pitchFamily="49" charset="-122"/>
                <a:ea typeface="楷体" pitchFamily="49" charset="-122"/>
              </a:rPr>
              <a:t>时，首先执行的是</a:t>
            </a:r>
            <a:r>
              <a:rPr lang="en-US" altLang="zh-CN" dirty="0">
                <a:solidFill>
                  <a:srgbClr val="FF0000"/>
                </a:solidFill>
                <a:latin typeface="楷体" pitchFamily="49" charset="-122"/>
                <a:ea typeface="楷体" pitchFamily="49" charset="-122"/>
              </a:rPr>
              <a:t>BIOS</a:t>
            </a:r>
            <a:r>
              <a:rPr lang="zh-CN" altLang="en-US" dirty="0">
                <a:solidFill>
                  <a:srgbClr val="FF0000"/>
                </a:solidFill>
                <a:latin typeface="楷体" pitchFamily="49" charset="-122"/>
                <a:ea typeface="楷体" pitchFamily="49" charset="-122"/>
              </a:rPr>
              <a:t>引导程序</a:t>
            </a:r>
            <a:r>
              <a:rPr lang="zh-CN" altLang="en-US" dirty="0">
                <a:latin typeface="楷体" pitchFamily="49" charset="-122"/>
                <a:ea typeface="楷体" pitchFamily="49" charset="-122"/>
              </a:rPr>
              <a:t>，完成自检，并</a:t>
            </a:r>
            <a:r>
              <a:rPr lang="zh-CN" altLang="en-US" dirty="0">
                <a:solidFill>
                  <a:srgbClr val="FF0000"/>
                </a:solidFill>
                <a:latin typeface="楷体" pitchFamily="49" charset="-122"/>
                <a:ea typeface="楷体" pitchFamily="49" charset="-122"/>
              </a:rPr>
              <a:t>加载主引导记录和分区表</a:t>
            </a:r>
            <a:r>
              <a:rPr lang="zh-CN" altLang="en-US" dirty="0">
                <a:latin typeface="楷体" pitchFamily="49" charset="-122"/>
                <a:ea typeface="楷体" pitchFamily="49" charset="-122"/>
              </a:rPr>
              <a:t>，然后</a:t>
            </a:r>
            <a:r>
              <a:rPr lang="zh-CN" altLang="en-US" dirty="0">
                <a:solidFill>
                  <a:srgbClr val="FF0000"/>
                </a:solidFill>
                <a:latin typeface="楷体" pitchFamily="49" charset="-122"/>
                <a:ea typeface="楷体" pitchFamily="49" charset="-122"/>
              </a:rPr>
              <a:t>执行主引导记录</a:t>
            </a:r>
            <a:r>
              <a:rPr lang="zh-CN" altLang="en-US" dirty="0">
                <a:latin typeface="楷体" pitchFamily="49" charset="-122"/>
                <a:ea typeface="楷体" pitchFamily="49" charset="-122"/>
              </a:rPr>
              <a:t>，由它</a:t>
            </a:r>
            <a:r>
              <a:rPr lang="zh-CN" altLang="en-US" dirty="0">
                <a:solidFill>
                  <a:srgbClr val="FF0000"/>
                </a:solidFill>
                <a:latin typeface="楷体" pitchFamily="49" charset="-122"/>
                <a:ea typeface="楷体" pitchFamily="49" charset="-122"/>
              </a:rPr>
              <a:t>引导激活分区引导记录</a:t>
            </a:r>
            <a:r>
              <a:rPr lang="zh-CN" altLang="en-US" dirty="0">
                <a:latin typeface="楷体" pitchFamily="49" charset="-122"/>
                <a:ea typeface="楷体" pitchFamily="49" charset="-122"/>
              </a:rPr>
              <a:t>，再</a:t>
            </a:r>
            <a:r>
              <a:rPr lang="zh-CN" altLang="en-US" dirty="0">
                <a:solidFill>
                  <a:srgbClr val="FF0000"/>
                </a:solidFill>
                <a:latin typeface="楷体" pitchFamily="49" charset="-122"/>
                <a:ea typeface="楷体" pitchFamily="49" charset="-122"/>
              </a:rPr>
              <a:t>执行分区引导记录</a:t>
            </a:r>
            <a:r>
              <a:rPr lang="zh-CN" altLang="en-US" dirty="0">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加载操作系统</a:t>
            </a:r>
            <a:r>
              <a:rPr lang="zh-CN" altLang="en-US" dirty="0">
                <a:latin typeface="楷体" pitchFamily="49" charset="-122"/>
                <a:ea typeface="楷体" pitchFamily="49" charset="-122"/>
              </a:rPr>
              <a:t>，最后执行操作系统，配置系统。</a:t>
            </a:r>
            <a:r>
              <a:rPr lang="zh-CN" altLang="en-US" sz="2000" dirty="0">
                <a:latin typeface="楷体" pitchFamily="49" charset="-122"/>
                <a:ea typeface="楷体" pitchFamily="49" charset="-122"/>
              </a:rPr>
              <a:t> </a:t>
            </a:r>
          </a:p>
        </p:txBody>
      </p:sp>
    </p:spTree>
    <p:extLst>
      <p:ext uri="{BB962C8B-B14F-4D97-AF65-F5344CB8AC3E}">
        <p14:creationId xmlns:p14="http://schemas.microsoft.com/office/powerpoint/2010/main" val="243445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ltLang="zh-CN" dirty="0">
                <a:latin typeface="+mn-lt"/>
                <a:ea typeface="楷体" pitchFamily="49" charset="-122"/>
              </a:rPr>
              <a:t>FAT32</a:t>
            </a:r>
            <a:r>
              <a:rPr lang="zh-CN" altLang="en-US" dirty="0">
                <a:latin typeface="+mn-lt"/>
                <a:ea typeface="楷体" pitchFamily="49" charset="-122"/>
              </a:rPr>
              <a:t>目录项结构</a:t>
            </a:r>
          </a:p>
        </p:txBody>
      </p:sp>
      <p:sp>
        <p:nvSpPr>
          <p:cNvPr id="304131" name="Rectangle 3"/>
          <p:cNvSpPr>
            <a:spLocks noGrp="1" noChangeArrowheads="1"/>
          </p:cNvSpPr>
          <p:nvPr>
            <p:ph idx="1"/>
          </p:nvPr>
        </p:nvSpPr>
        <p:spPr/>
        <p:txBody>
          <a:bodyPr/>
          <a:lstStyle/>
          <a:p>
            <a:pPr>
              <a:lnSpc>
                <a:spcPct val="90000"/>
              </a:lnSpc>
            </a:pPr>
            <a:r>
              <a:rPr lang="en-US" altLang="zh-CN" dirty="0">
                <a:ea typeface="楷体" pitchFamily="49" charset="-122"/>
              </a:rPr>
              <a:t>FAT</a:t>
            </a:r>
            <a:r>
              <a:rPr lang="zh-CN" altLang="en-US" dirty="0">
                <a:ea typeface="楷体" pitchFamily="49" charset="-122"/>
              </a:rPr>
              <a:t>的每个目录项为</a:t>
            </a:r>
            <a:r>
              <a:rPr lang="en-US" altLang="zh-CN" dirty="0">
                <a:ea typeface="楷体" pitchFamily="49" charset="-122"/>
              </a:rPr>
              <a:t>32</a:t>
            </a:r>
            <a:r>
              <a:rPr lang="zh-CN" altLang="en-US" dirty="0">
                <a:ea typeface="楷体" pitchFamily="49" charset="-122"/>
              </a:rPr>
              <a:t>个字节</a:t>
            </a:r>
            <a:endParaRPr lang="en-US" altLang="zh-CN" dirty="0">
              <a:ea typeface="楷体" pitchFamily="49" charset="-122"/>
            </a:endParaRPr>
          </a:p>
          <a:p>
            <a:pPr>
              <a:lnSpc>
                <a:spcPct val="90000"/>
              </a:lnSpc>
            </a:pPr>
            <a:r>
              <a:rPr lang="en-US" altLang="zh-CN" dirty="0">
                <a:ea typeface="楷体" pitchFamily="49" charset="-122"/>
              </a:rPr>
              <a:t>FAT32</a:t>
            </a:r>
            <a:r>
              <a:rPr lang="zh-CN" altLang="en-US" dirty="0">
                <a:ea typeface="楷体" pitchFamily="49" charset="-122"/>
              </a:rPr>
              <a:t>长文件名的目录项由几个</a:t>
            </a:r>
            <a:r>
              <a:rPr lang="en-US" altLang="zh-CN" dirty="0">
                <a:ea typeface="楷体" pitchFamily="49" charset="-122"/>
              </a:rPr>
              <a:t>32B</a:t>
            </a:r>
            <a:r>
              <a:rPr lang="zh-CN" altLang="en-US" dirty="0">
                <a:ea typeface="楷体" pitchFamily="49" charset="-122"/>
              </a:rPr>
              <a:t>表项组成。</a:t>
            </a:r>
          </a:p>
          <a:p>
            <a:pPr>
              <a:lnSpc>
                <a:spcPct val="90000"/>
              </a:lnSpc>
            </a:pPr>
            <a:r>
              <a:rPr lang="zh-CN" altLang="en-US" dirty="0">
                <a:ea typeface="楷体" pitchFamily="49" charset="-122"/>
              </a:rPr>
              <a:t>用一个表项存放短文件名和其他属性（</a:t>
            </a:r>
            <a:r>
              <a:rPr lang="zh-CN" altLang="en-US" sz="2000" dirty="0">
                <a:ea typeface="楷体" pitchFamily="49" charset="-122"/>
              </a:rPr>
              <a:t>包括簇号、文件大小，最后修改时间和最后修改日期、创建时间、创建日期和最后存取日期）</a:t>
            </a:r>
            <a:r>
              <a:rPr lang="zh-CN" altLang="en-US" dirty="0">
                <a:ea typeface="楷体" pitchFamily="49" charset="-122"/>
              </a:rPr>
              <a:t>，短文件名的属性是</a:t>
            </a:r>
            <a:r>
              <a:rPr lang="en-US" altLang="zh-CN" dirty="0">
                <a:ea typeface="楷体" pitchFamily="49" charset="-122"/>
              </a:rPr>
              <a:t>0x20</a:t>
            </a:r>
            <a:r>
              <a:rPr lang="zh-CN" altLang="en-US" dirty="0">
                <a:ea typeface="楷体" pitchFamily="49" charset="-122"/>
              </a:rPr>
              <a:t>。</a:t>
            </a:r>
          </a:p>
          <a:p>
            <a:pPr>
              <a:lnSpc>
                <a:spcPct val="90000"/>
              </a:lnSpc>
            </a:pPr>
            <a:r>
              <a:rPr lang="zh-CN" altLang="en-US" dirty="0">
                <a:ea typeface="楷体" pitchFamily="49" charset="-122"/>
              </a:rPr>
              <a:t>用连续若干个表项存放长文件名，每个表项存放</a:t>
            </a:r>
            <a:r>
              <a:rPr lang="en-US" altLang="zh-CN" dirty="0">
                <a:ea typeface="楷体" pitchFamily="49" charset="-122"/>
              </a:rPr>
              <a:t>13</a:t>
            </a:r>
            <a:r>
              <a:rPr lang="zh-CN" altLang="en-US" dirty="0">
                <a:ea typeface="楷体" pitchFamily="49" charset="-122"/>
              </a:rPr>
              <a:t>个字符</a:t>
            </a:r>
            <a:r>
              <a:rPr lang="zh-CN" altLang="en-US" sz="2000" dirty="0">
                <a:ea typeface="楷体" pitchFamily="49" charset="-122"/>
              </a:rPr>
              <a:t>（使用</a:t>
            </a:r>
            <a:r>
              <a:rPr lang="en-US" altLang="zh-CN" sz="2000" dirty="0">
                <a:ea typeface="楷体" pitchFamily="49" charset="-122"/>
              </a:rPr>
              <a:t>Unicode</a:t>
            </a:r>
            <a:r>
              <a:rPr lang="zh-CN" altLang="en-US" sz="2000" dirty="0">
                <a:ea typeface="楷体" pitchFamily="49" charset="-122"/>
              </a:rPr>
              <a:t>编码，每个字符占用</a:t>
            </a:r>
            <a:r>
              <a:rPr lang="en-US" altLang="zh-CN" sz="2000" dirty="0">
                <a:ea typeface="楷体" pitchFamily="49" charset="-122"/>
              </a:rPr>
              <a:t>2</a:t>
            </a:r>
            <a:r>
              <a:rPr lang="zh-CN" altLang="en-US" sz="2000" dirty="0">
                <a:ea typeface="楷体" pitchFamily="49" charset="-122"/>
              </a:rPr>
              <a:t>个字节。）</a:t>
            </a:r>
            <a:endParaRPr lang="zh-CN" altLang="en-US" dirty="0">
              <a:ea typeface="楷体" pitchFamily="49" charset="-122"/>
            </a:endParaRPr>
          </a:p>
          <a:p>
            <a:pPr>
              <a:lnSpc>
                <a:spcPct val="90000"/>
              </a:lnSpc>
            </a:pPr>
            <a:r>
              <a:rPr lang="zh-CN" altLang="en-US" dirty="0">
                <a:ea typeface="楷体" pitchFamily="49" charset="-122"/>
              </a:rPr>
              <a:t>长文件名的表项首字节的二进制数低</a:t>
            </a:r>
            <a:r>
              <a:rPr lang="en-US" altLang="zh-CN" dirty="0">
                <a:ea typeface="楷体" pitchFamily="49" charset="-122"/>
              </a:rPr>
              <a:t>5</a:t>
            </a:r>
            <a:r>
              <a:rPr lang="zh-CN" altLang="en-US" dirty="0">
                <a:ea typeface="楷体" pitchFamily="49" charset="-122"/>
              </a:rPr>
              <a:t>位值，分别为</a:t>
            </a:r>
            <a:r>
              <a:rPr lang="en-US" altLang="zh-CN" dirty="0">
                <a:ea typeface="楷体" pitchFamily="49" charset="-122"/>
              </a:rPr>
              <a:t>00001 </a:t>
            </a:r>
            <a:r>
              <a:rPr lang="zh-CN" altLang="en-US" dirty="0">
                <a:ea typeface="楷体" pitchFamily="49" charset="-122"/>
              </a:rPr>
              <a:t>、</a:t>
            </a:r>
            <a:r>
              <a:rPr lang="en-US" altLang="zh-CN" dirty="0">
                <a:ea typeface="楷体" pitchFamily="49" charset="-122"/>
              </a:rPr>
              <a:t>00010 </a:t>
            </a:r>
            <a:r>
              <a:rPr lang="zh-CN" altLang="en-US" dirty="0">
                <a:ea typeface="楷体" pitchFamily="49" charset="-122"/>
              </a:rPr>
              <a:t>、   </a:t>
            </a:r>
            <a:r>
              <a:rPr lang="en-US" altLang="zh-CN" dirty="0">
                <a:ea typeface="楷体" pitchFamily="49" charset="-122"/>
              </a:rPr>
              <a:t>00011  </a:t>
            </a:r>
            <a:r>
              <a:rPr lang="zh-CN" altLang="en-US" dirty="0">
                <a:ea typeface="楷体" pitchFamily="49" charset="-122"/>
              </a:rPr>
              <a:t>、</a:t>
            </a:r>
            <a:r>
              <a:rPr lang="en-US" altLang="zh-CN" dirty="0">
                <a:ea typeface="楷体" pitchFamily="49" charset="-122"/>
              </a:rPr>
              <a:t>……</a:t>
            </a:r>
            <a:r>
              <a:rPr lang="zh-CN" altLang="en-US" dirty="0">
                <a:ea typeface="楷体" pitchFamily="49" charset="-122"/>
              </a:rPr>
              <a:t>，表示它们的次序，左起第</a:t>
            </a:r>
            <a:r>
              <a:rPr lang="en-US" altLang="zh-CN" dirty="0">
                <a:ea typeface="楷体" pitchFamily="49" charset="-122"/>
              </a:rPr>
              <a:t>2</a:t>
            </a:r>
            <a:r>
              <a:rPr lang="zh-CN" altLang="en-US" dirty="0">
                <a:ea typeface="楷体" pitchFamily="49" charset="-122"/>
              </a:rPr>
              <a:t>位为</a:t>
            </a:r>
            <a:r>
              <a:rPr lang="en-US" altLang="zh-CN" dirty="0">
                <a:ea typeface="楷体" pitchFamily="49" charset="-122"/>
              </a:rPr>
              <a:t>1</a:t>
            </a:r>
            <a:r>
              <a:rPr lang="zh-CN" altLang="en-US" dirty="0">
                <a:ea typeface="楷体" pitchFamily="49" charset="-122"/>
              </a:rPr>
              <a:t>（也就是在低</a:t>
            </a:r>
            <a:r>
              <a:rPr lang="en-US" altLang="zh-CN" dirty="0">
                <a:ea typeface="楷体" pitchFamily="49" charset="-122"/>
              </a:rPr>
              <a:t>5</a:t>
            </a:r>
            <a:r>
              <a:rPr lang="zh-CN" altLang="en-US" dirty="0">
                <a:ea typeface="楷体" pitchFamily="49" charset="-122"/>
              </a:rPr>
              <a:t>位基础上加</a:t>
            </a:r>
            <a:r>
              <a:rPr lang="en-US" altLang="zh-CN" dirty="0">
                <a:ea typeface="楷体" pitchFamily="49" charset="-122"/>
              </a:rPr>
              <a:t>40H</a:t>
            </a:r>
            <a:r>
              <a:rPr lang="zh-CN" altLang="en-US" dirty="0">
                <a:ea typeface="楷体" pitchFamily="49" charset="-122"/>
              </a:rPr>
              <a:t>）表示该表项是最后一项。最后项存放</a:t>
            </a:r>
            <a:r>
              <a:rPr lang="en-US" altLang="zh-CN" dirty="0">
                <a:ea typeface="楷体" pitchFamily="49" charset="-122"/>
              </a:rPr>
              <a:t>13</a:t>
            </a:r>
            <a:r>
              <a:rPr lang="zh-CN" altLang="en-US" dirty="0">
                <a:ea typeface="楷体" pitchFamily="49" charset="-122"/>
              </a:rPr>
              <a:t>个字符位置多余时，先用</a:t>
            </a:r>
            <a:r>
              <a:rPr lang="en-US" altLang="zh-CN" dirty="0">
                <a:ea typeface="楷体" pitchFamily="49" charset="-122"/>
              </a:rPr>
              <a:t>2</a:t>
            </a:r>
            <a:r>
              <a:rPr lang="zh-CN" altLang="en-US" dirty="0">
                <a:ea typeface="楷体" pitchFamily="49" charset="-122"/>
              </a:rPr>
              <a:t>个字节</a:t>
            </a:r>
            <a:r>
              <a:rPr lang="en-US" altLang="zh-CN" dirty="0">
                <a:ea typeface="楷体" pitchFamily="49" charset="-122"/>
              </a:rPr>
              <a:t>0</a:t>
            </a:r>
            <a:r>
              <a:rPr lang="zh-CN" altLang="en-US" dirty="0">
                <a:ea typeface="楷体" pitchFamily="49" charset="-122"/>
              </a:rPr>
              <a:t>表示结束，再用</a:t>
            </a:r>
            <a:r>
              <a:rPr lang="en-US" altLang="zh-CN" dirty="0">
                <a:ea typeface="楷体" pitchFamily="49" charset="-122"/>
              </a:rPr>
              <a:t>FFH</a:t>
            </a:r>
            <a:r>
              <a:rPr lang="zh-CN" altLang="en-US" dirty="0">
                <a:ea typeface="楷体" pitchFamily="49" charset="-122"/>
              </a:rPr>
              <a:t>填充。长文件名的属性是</a:t>
            </a:r>
            <a:r>
              <a:rPr lang="en-US" altLang="zh-CN" dirty="0">
                <a:ea typeface="楷体" pitchFamily="49" charset="-122"/>
              </a:rPr>
              <a:t>0x0F</a:t>
            </a:r>
            <a:r>
              <a:rPr lang="zh-CN" altLang="en-US" dirty="0">
                <a:ea typeface="楷体" pitchFamily="49" charset="-122"/>
              </a:rPr>
              <a:t>。长文件名项的第</a:t>
            </a:r>
            <a:r>
              <a:rPr lang="en-US" altLang="zh-CN" dirty="0">
                <a:ea typeface="楷体" pitchFamily="49" charset="-122"/>
              </a:rPr>
              <a:t>13</a:t>
            </a:r>
            <a:r>
              <a:rPr lang="zh-CN" altLang="en-US" dirty="0">
                <a:ea typeface="楷体" pitchFamily="49" charset="-122"/>
              </a:rPr>
              <a:t>、</a:t>
            </a:r>
            <a:r>
              <a:rPr lang="en-US" altLang="zh-CN" dirty="0">
                <a:ea typeface="楷体" pitchFamily="49" charset="-122"/>
              </a:rPr>
              <a:t>27</a:t>
            </a:r>
            <a:r>
              <a:rPr lang="zh-CN" altLang="en-US" dirty="0">
                <a:ea typeface="楷体" pitchFamily="49" charset="-122"/>
              </a:rPr>
              <a:t>、</a:t>
            </a:r>
            <a:r>
              <a:rPr lang="en-US" altLang="zh-CN" dirty="0">
                <a:ea typeface="楷体" pitchFamily="49" charset="-122"/>
              </a:rPr>
              <a:t>28</a:t>
            </a:r>
            <a:r>
              <a:rPr lang="zh-CN" altLang="en-US" dirty="0">
                <a:ea typeface="楷体" pitchFamily="49" charset="-122"/>
              </a:rPr>
              <a:t>字节为</a:t>
            </a:r>
            <a:r>
              <a:rPr lang="en-US" altLang="zh-CN" dirty="0">
                <a:ea typeface="楷体" pitchFamily="49" charset="-122"/>
              </a:rPr>
              <a:t>0x00</a:t>
            </a:r>
            <a:r>
              <a:rPr lang="zh-CN" altLang="en-US" dirty="0">
                <a:ea typeface="楷体" pitchFamily="49" charset="-122"/>
              </a:rPr>
              <a:t>，第</a:t>
            </a:r>
            <a:r>
              <a:rPr lang="en-US" altLang="zh-CN" dirty="0">
                <a:ea typeface="楷体" pitchFamily="49" charset="-122"/>
              </a:rPr>
              <a:t>14</a:t>
            </a:r>
            <a:r>
              <a:rPr lang="zh-CN" altLang="en-US" dirty="0">
                <a:ea typeface="楷体" pitchFamily="49" charset="-122"/>
              </a:rPr>
              <a:t>字节为短文件名校验和。</a:t>
            </a:r>
          </a:p>
        </p:txBody>
      </p:sp>
    </p:spTree>
    <p:extLst>
      <p:ext uri="{BB962C8B-B14F-4D97-AF65-F5344CB8AC3E}">
        <p14:creationId xmlns:p14="http://schemas.microsoft.com/office/powerpoint/2010/main" val="3752548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zh-CN" b="0" dirty="0"/>
              <a:t> FAT32</a:t>
            </a:r>
            <a:r>
              <a:rPr lang="zh-CN" altLang="en-US" b="0" dirty="0"/>
              <a:t>目录结构</a:t>
            </a:r>
          </a:p>
        </p:txBody>
      </p:sp>
      <p:graphicFrame>
        <p:nvGraphicFramePr>
          <p:cNvPr id="305155" name="Object 3"/>
          <p:cNvGraphicFramePr>
            <a:graphicFrameLocks noGrp="1" noChangeAspect="1"/>
          </p:cNvGraphicFramePr>
          <p:nvPr>
            <p:ph idx="1"/>
            <p:extLst>
              <p:ext uri="{D42A27DB-BD31-4B8C-83A1-F6EECF244321}">
                <p14:modId xmlns:p14="http://schemas.microsoft.com/office/powerpoint/2010/main" val="2756447607"/>
              </p:ext>
            </p:extLst>
          </p:nvPr>
        </p:nvGraphicFramePr>
        <p:xfrm>
          <a:off x="2022406" y="2306637"/>
          <a:ext cx="8232757" cy="3339419"/>
        </p:xfrm>
        <a:graphic>
          <a:graphicData uri="http://schemas.openxmlformats.org/presentationml/2006/ole">
            <mc:AlternateContent xmlns:mc="http://schemas.openxmlformats.org/markup-compatibility/2006">
              <mc:Choice xmlns:v="urn:schemas-microsoft-com:vml" Requires="v">
                <p:oleObj spid="_x0000_s143446" name="Document" r:id="rId3" imgW="5643852" imgH="2289030" progId="Word.Document.8">
                  <p:embed/>
                </p:oleObj>
              </mc:Choice>
              <mc:Fallback>
                <p:oleObj name="Document" r:id="rId3" imgW="5643852" imgH="2289030" progId="Word.Document.8">
                  <p:embed/>
                  <p:pic>
                    <p:nvPicPr>
                      <p:cNvPr id="0" name=""/>
                      <p:cNvPicPr>
                        <a:picLocks noChangeAspect="1" noChangeArrowheads="1"/>
                      </p:cNvPicPr>
                      <p:nvPr/>
                    </p:nvPicPr>
                    <p:blipFill>
                      <a:blip r:embed="rId4"/>
                      <a:srcRect r="5263"/>
                      <a:stretch>
                        <a:fillRect/>
                      </a:stretch>
                    </p:blipFill>
                    <p:spPr bwMode="auto">
                      <a:xfrm>
                        <a:off x="2022406" y="2306637"/>
                        <a:ext cx="8232757" cy="3339419"/>
                      </a:xfrm>
                      <a:prstGeom prst="rect">
                        <a:avLst/>
                      </a:prstGeom>
                    </p:spPr>
                  </p:pic>
                </p:oleObj>
              </mc:Fallback>
            </mc:AlternateContent>
          </a:graphicData>
        </a:graphic>
      </p:graphicFrame>
      <p:sp>
        <p:nvSpPr>
          <p:cNvPr id="2" name="矩形 1"/>
          <p:cNvSpPr/>
          <p:nvPr/>
        </p:nvSpPr>
        <p:spPr>
          <a:xfrm>
            <a:off x="849554" y="1182432"/>
            <a:ext cx="8023122" cy="646331"/>
          </a:xfrm>
          <a:prstGeom prst="rect">
            <a:avLst/>
          </a:prstGeom>
        </p:spPr>
        <p:txBody>
          <a:bodyPr wrap="square">
            <a:spAutoFit/>
          </a:bodyPr>
          <a:lstStyle/>
          <a:p>
            <a:pPr marL="342900" indent="-342900">
              <a:lnSpc>
                <a:spcPct val="90000"/>
              </a:lnSpc>
              <a:buFont typeface="Wingdings" panose="05000000000000000000" pitchFamily="2" charset="2"/>
              <a:buChar char="n"/>
            </a:pPr>
            <a:r>
              <a:rPr lang="zh-CN" altLang="en-US" sz="2000" dirty="0">
                <a:ea typeface="楷体" pitchFamily="49" charset="-122"/>
              </a:rPr>
              <a:t>长文件名</a:t>
            </a:r>
            <a:r>
              <a:rPr lang="en-US" altLang="zh-CN" sz="2000" dirty="0">
                <a:ea typeface="楷体" pitchFamily="49" charset="-122"/>
              </a:rPr>
              <a:t>The quick </a:t>
            </a:r>
            <a:r>
              <a:rPr lang="en-US" altLang="zh-CN" sz="2000" dirty="0" err="1">
                <a:ea typeface="楷体" pitchFamily="49" charset="-122"/>
              </a:rPr>
              <a:t>brown.fox</a:t>
            </a:r>
            <a:r>
              <a:rPr lang="zh-CN" altLang="en-US" sz="2000" dirty="0">
                <a:ea typeface="楷体" pitchFamily="49" charset="-122"/>
              </a:rPr>
              <a:t>（短文件名为</a:t>
            </a:r>
            <a:r>
              <a:rPr lang="en-US" altLang="zh-CN" sz="2000" dirty="0">
                <a:ea typeface="楷体" pitchFamily="49" charset="-122"/>
              </a:rPr>
              <a:t>THEQUI~1.FOX</a:t>
            </a:r>
            <a:r>
              <a:rPr lang="zh-CN" altLang="en-US" sz="2000" dirty="0">
                <a:ea typeface="楷体" pitchFamily="49" charset="-122"/>
              </a:rPr>
              <a:t>）目录项格式如下：</a:t>
            </a:r>
          </a:p>
        </p:txBody>
      </p:sp>
      <p:sp>
        <p:nvSpPr>
          <p:cNvPr id="3" name="左大括号 2"/>
          <p:cNvSpPr/>
          <p:nvPr/>
        </p:nvSpPr>
        <p:spPr bwMode="auto">
          <a:xfrm>
            <a:off x="1662546" y="3449782"/>
            <a:ext cx="348151"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sz="1600" dirty="0">
                <a:solidFill>
                  <a:srgbClr val="FF0000"/>
                </a:solidFill>
                <a:latin typeface="Verdana" charset="0"/>
              </a:rPr>
              <a:t>1</a:t>
            </a:r>
            <a:endParaRPr lang="zh-CN" altLang="en-US" sz="1600" dirty="0">
              <a:solidFill>
                <a:srgbClr val="FF0000"/>
              </a:solidFill>
              <a:latin typeface="Verdana" charset="0"/>
            </a:endParaRPr>
          </a:p>
        </p:txBody>
      </p:sp>
      <p:sp>
        <p:nvSpPr>
          <p:cNvPr id="6" name="左大括号 5"/>
          <p:cNvSpPr/>
          <p:nvPr/>
        </p:nvSpPr>
        <p:spPr bwMode="auto">
          <a:xfrm>
            <a:off x="1662546" y="2355272"/>
            <a:ext cx="324930"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dirty="0">
                <a:solidFill>
                  <a:srgbClr val="FF0000"/>
                </a:solidFill>
                <a:latin typeface="Verdana" charset="0"/>
              </a:rPr>
              <a:t>2</a:t>
            </a:r>
            <a:endParaRPr lang="zh-CN" altLang="en-US" dirty="0">
              <a:solidFill>
                <a:srgbClr val="FF0000"/>
              </a:solidFill>
              <a:latin typeface="Verdana" charset="0"/>
            </a:endParaRPr>
          </a:p>
        </p:txBody>
      </p:sp>
      <p:sp>
        <p:nvSpPr>
          <p:cNvPr id="7" name="左大括号 6"/>
          <p:cNvSpPr/>
          <p:nvPr/>
        </p:nvSpPr>
        <p:spPr bwMode="auto">
          <a:xfrm>
            <a:off x="1662547" y="4516582"/>
            <a:ext cx="324928"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dirty="0">
                <a:solidFill>
                  <a:srgbClr val="FF0000"/>
                </a:solidFill>
                <a:latin typeface="Verdana" charset="0"/>
              </a:rPr>
              <a:t>0</a:t>
            </a:r>
            <a:endParaRPr lang="zh-CN" altLang="en-US" dirty="0">
              <a:solidFill>
                <a:srgbClr val="FF0000"/>
              </a:solidFill>
              <a:latin typeface="Verdana" charset="0"/>
            </a:endParaRPr>
          </a:p>
        </p:txBody>
      </p:sp>
    </p:spTree>
    <p:extLst>
      <p:ext uri="{BB962C8B-B14F-4D97-AF65-F5344CB8AC3E}">
        <p14:creationId xmlns:p14="http://schemas.microsoft.com/office/powerpoint/2010/main" val="392813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latin typeface="Garamond" pitchFamily="18" charset="0"/>
                <a:ea typeface="宋体" charset="-122"/>
              </a:rPr>
              <a:t>  File System (NTFS)</a:t>
            </a:r>
          </a:p>
        </p:txBody>
      </p:sp>
      <p:sp>
        <p:nvSpPr>
          <p:cNvPr id="753667" name="Rectangle 3"/>
          <p:cNvSpPr>
            <a:spLocks noGrp="1" noChangeArrowheads="1"/>
          </p:cNvSpPr>
          <p:nvPr>
            <p:ph idx="1"/>
          </p:nvPr>
        </p:nvSpPr>
        <p:spPr>
          <a:noFill/>
        </p:spPr>
        <p:txBody>
          <a:bodyPr/>
          <a:lstStyle/>
          <a:p>
            <a:r>
              <a:rPr lang="en-US" altLang="zh-CN" b="1" dirty="0">
                <a:latin typeface="楷体" panose="02010609060101010101" pitchFamily="49" charset="-122"/>
                <a:ea typeface="楷体" panose="02010609060101010101" pitchFamily="49" charset="-122"/>
              </a:rPr>
              <a:t>NTFS</a:t>
            </a:r>
            <a:r>
              <a:rPr lang="zh-CN" altLang="en-US" b="1" dirty="0">
                <a:latin typeface="楷体" panose="02010609060101010101" pitchFamily="49" charset="-122"/>
                <a:ea typeface="楷体" panose="02010609060101010101" pitchFamily="49" charset="-122"/>
              </a:rPr>
              <a:t>卷布局：</a:t>
            </a:r>
            <a:endParaRPr lang="en-US" altLang="zh-CN" dirty="0">
              <a:latin typeface="楷体" panose="02010609060101010101" pitchFamily="49" charset="-122"/>
              <a:ea typeface="楷体" panose="02010609060101010101" pitchFamily="49" charset="-122"/>
            </a:endParaRPr>
          </a:p>
          <a:p>
            <a:pPr lvl="1"/>
            <a:endParaRPr lang="en-US" altLang="zh-CN" dirty="0">
              <a:latin typeface="Garamond" pitchFamily="18" charset="0"/>
              <a:ea typeface="宋体" charset="-122"/>
            </a:endParaRPr>
          </a:p>
          <a:p>
            <a:pPr lvl="1"/>
            <a:endParaRPr lang="en-US" altLang="zh-CN" dirty="0">
              <a:latin typeface="Garamond" pitchFamily="18" charset="0"/>
              <a:ea typeface="宋体" charset="-122"/>
            </a:endParaRPr>
          </a:p>
          <a:p>
            <a:endParaRPr lang="en-US" altLang="zh-CN" dirty="0">
              <a:latin typeface="Garamond" pitchFamily="18" charset="0"/>
              <a:ea typeface="宋体" charset="-122"/>
            </a:endParaRPr>
          </a:p>
          <a:p>
            <a:r>
              <a:rPr lang="en-US" altLang="zh-CN" dirty="0">
                <a:latin typeface="Garamond" pitchFamily="18" charset="0"/>
                <a:ea typeface="宋体" charset="-122"/>
              </a:rPr>
              <a:t>Each partition has a </a:t>
            </a:r>
            <a:r>
              <a:rPr lang="en-US" altLang="zh-CN" b="1" dirty="0">
                <a:solidFill>
                  <a:srgbClr val="FF0000"/>
                </a:solidFill>
                <a:latin typeface="Garamond" pitchFamily="18" charset="0"/>
                <a:ea typeface="宋体" charset="-122"/>
              </a:rPr>
              <a:t>Master File Table </a:t>
            </a:r>
            <a:r>
              <a:rPr lang="en-US" altLang="zh-CN" b="1" dirty="0">
                <a:latin typeface="Garamond" pitchFamily="18" charset="0"/>
                <a:ea typeface="宋体" charset="-122"/>
              </a:rPr>
              <a:t>(MFT)</a:t>
            </a:r>
            <a:r>
              <a:rPr lang="en-US" altLang="zh-CN" dirty="0">
                <a:latin typeface="Garamond" pitchFamily="18" charset="0"/>
                <a:ea typeface="宋体" charset="-122"/>
              </a:rPr>
              <a:t>:</a:t>
            </a:r>
          </a:p>
        </p:txBody>
      </p:sp>
      <p:pic>
        <p:nvPicPr>
          <p:cNvPr id="753669" name="Picture 5" descr="35744_CH08_FIG20"/>
          <p:cNvPicPr>
            <a:picLocks noChangeAspect="1" noChangeArrowheads="1"/>
          </p:cNvPicPr>
          <p:nvPr/>
        </p:nvPicPr>
        <p:blipFill>
          <a:blip r:embed="rId3">
            <a:extLst>
              <a:ext uri="{28A0092B-C50C-407E-A947-70E740481C1C}">
                <a14:useLocalDpi xmlns:a14="http://schemas.microsoft.com/office/drawing/2010/main" val="0"/>
              </a:ext>
            </a:extLst>
          </a:blip>
          <a:srcRect l="-1234" t="-981" r="-1234" b="-2245"/>
          <a:stretch>
            <a:fillRect/>
          </a:stretch>
        </p:blipFill>
        <p:spPr bwMode="auto">
          <a:xfrm>
            <a:off x="2145401" y="3522061"/>
            <a:ext cx="6553200" cy="2771883"/>
          </a:xfrm>
          <a:prstGeom prst="rect">
            <a:avLst/>
          </a:prstGeom>
          <a:noFill/>
          <a:ln w="9525">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064971" y="1926979"/>
            <a:ext cx="7291034" cy="853966"/>
            <a:chOff x="1222208" y="1542394"/>
            <a:chExt cx="7291034" cy="853966"/>
          </a:xfrm>
        </p:grpSpPr>
        <p:grpSp>
          <p:nvGrpSpPr>
            <p:cNvPr id="6" name="Group 11"/>
            <p:cNvGrpSpPr>
              <a:grpSpLocks/>
            </p:cNvGrpSpPr>
            <p:nvPr/>
          </p:nvGrpSpPr>
          <p:grpSpPr bwMode="auto">
            <a:xfrm>
              <a:off x="1222208" y="1542394"/>
              <a:ext cx="961414" cy="853966"/>
              <a:chOff x="0" y="0"/>
              <a:chExt cx="514" cy="576"/>
            </a:xfrm>
          </p:grpSpPr>
          <p:sp>
            <p:nvSpPr>
              <p:cNvPr id="22" name="Rectangle 4"/>
              <p:cNvSpPr>
                <a:spLocks noChangeArrowheads="1"/>
              </p:cNvSpPr>
              <p:nvPr/>
            </p:nvSpPr>
            <p:spPr bwMode="auto">
              <a:xfrm>
                <a:off x="43" y="0"/>
                <a:ext cx="42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引导扇区</a:t>
                </a:r>
                <a:endParaRPr kumimoji="1" lang="zh-CN" altLang="en-US" sz="2000" dirty="0">
                  <a:latin typeface="楷体" pitchFamily="49" charset="-122"/>
                  <a:ea typeface="楷体" pitchFamily="49" charset="-122"/>
                </a:endParaRPr>
              </a:p>
            </p:txBody>
          </p:sp>
          <p:sp>
            <p:nvSpPr>
              <p:cNvPr id="23" name="Rectangle 10"/>
              <p:cNvSpPr>
                <a:spLocks noChangeArrowheads="1"/>
              </p:cNvSpPr>
              <p:nvPr/>
            </p:nvSpPr>
            <p:spPr bwMode="auto">
              <a:xfrm>
                <a:off x="0" y="0"/>
                <a:ext cx="51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13"/>
            <p:cNvGrpSpPr>
              <a:grpSpLocks/>
            </p:cNvGrpSpPr>
            <p:nvPr/>
          </p:nvGrpSpPr>
          <p:grpSpPr bwMode="auto">
            <a:xfrm>
              <a:off x="2183621" y="1542394"/>
              <a:ext cx="2083687" cy="853966"/>
              <a:chOff x="514" y="0"/>
              <a:chExt cx="1028" cy="576"/>
            </a:xfrm>
          </p:grpSpPr>
          <p:sp>
            <p:nvSpPr>
              <p:cNvPr id="20" name="Rectangle 5"/>
              <p:cNvSpPr>
                <a:spLocks noChangeArrowheads="1"/>
              </p:cNvSpPr>
              <p:nvPr/>
            </p:nvSpPr>
            <p:spPr bwMode="auto">
              <a:xfrm>
                <a:off x="557" y="0"/>
                <a:ext cx="985"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mn-lt"/>
                    <a:ea typeface="楷体" pitchFamily="49" charset="-122"/>
                  </a:rPr>
                  <a:t>主文件表</a:t>
                </a:r>
                <a:r>
                  <a:rPr kumimoji="1" lang="en-US" altLang="zh-CN" dirty="0">
                    <a:latin typeface="+mn-lt"/>
                    <a:ea typeface="楷体" pitchFamily="49" charset="-122"/>
                  </a:rPr>
                  <a:t>(MFT)</a:t>
                </a:r>
              </a:p>
              <a:p>
                <a:r>
                  <a:rPr kumimoji="1" lang="zh-CN" altLang="en-US" sz="1600" dirty="0">
                    <a:latin typeface="+mn-lt"/>
                    <a:ea typeface="楷体" pitchFamily="49" charset="-122"/>
                  </a:rPr>
                  <a:t>（前</a:t>
                </a:r>
                <a:r>
                  <a:rPr kumimoji="1" lang="en-US" altLang="zh-CN" sz="1600" dirty="0">
                    <a:latin typeface="+mn-lt"/>
                    <a:ea typeface="楷体" pitchFamily="49" charset="-122"/>
                  </a:rPr>
                  <a:t>16</a:t>
                </a:r>
                <a:r>
                  <a:rPr kumimoji="1" lang="zh-CN" altLang="en-US" sz="1600" dirty="0">
                    <a:latin typeface="+mn-lt"/>
                    <a:ea typeface="楷体" pitchFamily="49" charset="-122"/>
                  </a:rPr>
                  <a:t>个为系统文件）</a:t>
                </a:r>
              </a:p>
            </p:txBody>
          </p:sp>
          <p:sp>
            <p:nvSpPr>
              <p:cNvPr id="21" name="Rectangle 12"/>
              <p:cNvSpPr>
                <a:spLocks noChangeArrowheads="1"/>
              </p:cNvSpPr>
              <p:nvPr/>
            </p:nvSpPr>
            <p:spPr bwMode="auto">
              <a:xfrm>
                <a:off x="514" y="0"/>
                <a:ext cx="102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17"/>
            <p:cNvGrpSpPr>
              <a:grpSpLocks/>
            </p:cNvGrpSpPr>
            <p:nvPr/>
          </p:nvGrpSpPr>
          <p:grpSpPr bwMode="auto">
            <a:xfrm>
              <a:off x="4186879" y="1542394"/>
              <a:ext cx="1361691" cy="853966"/>
              <a:chOff x="1585" y="0"/>
              <a:chExt cx="728" cy="576"/>
            </a:xfrm>
          </p:grpSpPr>
          <p:sp>
            <p:nvSpPr>
              <p:cNvPr id="16" name="Rectangle 7"/>
              <p:cNvSpPr>
                <a:spLocks noChangeArrowheads="1"/>
              </p:cNvSpPr>
              <p:nvPr/>
            </p:nvSpPr>
            <p:spPr bwMode="auto">
              <a:xfrm>
                <a:off x="1628" y="0"/>
                <a:ext cx="64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文件区</a:t>
                </a:r>
                <a:endParaRPr kumimoji="1" lang="zh-CN" altLang="en-US" sz="2000" dirty="0">
                  <a:latin typeface="楷体" pitchFamily="49" charset="-122"/>
                  <a:ea typeface="楷体" pitchFamily="49" charset="-122"/>
                </a:endParaRPr>
              </a:p>
            </p:txBody>
          </p:sp>
          <p:sp>
            <p:nvSpPr>
              <p:cNvPr id="17" name="Rectangle 16"/>
              <p:cNvSpPr>
                <a:spLocks noChangeArrowheads="1"/>
              </p:cNvSpPr>
              <p:nvPr/>
            </p:nvSpPr>
            <p:spPr bwMode="auto">
              <a:xfrm>
                <a:off x="1585" y="0"/>
                <a:ext cx="72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 name="Group 19"/>
            <p:cNvGrpSpPr>
              <a:grpSpLocks/>
            </p:cNvGrpSpPr>
            <p:nvPr/>
          </p:nvGrpSpPr>
          <p:grpSpPr bwMode="auto">
            <a:xfrm>
              <a:off x="5548571" y="1542394"/>
              <a:ext cx="1442121" cy="853966"/>
              <a:chOff x="2313" y="0"/>
              <a:chExt cx="771" cy="576"/>
            </a:xfrm>
          </p:grpSpPr>
          <p:sp>
            <p:nvSpPr>
              <p:cNvPr id="14" name="Rectangle 8"/>
              <p:cNvSpPr>
                <a:spLocks noChangeArrowheads="1"/>
              </p:cNvSpPr>
              <p:nvPr/>
            </p:nvSpPr>
            <p:spPr bwMode="auto">
              <a:xfrm>
                <a:off x="2356" y="0"/>
                <a:ext cx="685"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en-US" altLang="zh-CN" sz="1600" dirty="0">
                    <a:latin typeface="+mn-lt"/>
                    <a:ea typeface="楷体" pitchFamily="49" charset="-122"/>
                  </a:rPr>
                  <a:t>MFT</a:t>
                </a:r>
                <a:r>
                  <a:rPr kumimoji="1" lang="zh-CN" altLang="en-US" sz="1600" dirty="0">
                    <a:latin typeface="+mn-lt"/>
                    <a:ea typeface="楷体" pitchFamily="49" charset="-122"/>
                  </a:rPr>
                  <a:t>前</a:t>
                </a:r>
                <a:r>
                  <a:rPr kumimoji="1" lang="en-US" altLang="zh-CN" sz="1600" dirty="0">
                    <a:latin typeface="+mn-lt"/>
                    <a:ea typeface="楷体" pitchFamily="49" charset="-122"/>
                  </a:rPr>
                  <a:t>16</a:t>
                </a:r>
                <a:r>
                  <a:rPr kumimoji="1" lang="zh-CN" altLang="en-US" sz="1600" dirty="0">
                    <a:latin typeface="+mn-lt"/>
                    <a:ea typeface="楷体" pitchFamily="49" charset="-122"/>
                  </a:rPr>
                  <a:t>个元数据文件备份</a:t>
                </a:r>
                <a:endParaRPr kumimoji="1" lang="zh-CN" altLang="en-US" dirty="0">
                  <a:latin typeface="+mn-lt"/>
                  <a:ea typeface="楷体" pitchFamily="49" charset="-122"/>
                </a:endParaRPr>
              </a:p>
            </p:txBody>
          </p:sp>
          <p:sp>
            <p:nvSpPr>
              <p:cNvPr id="15" name="Rectangle 18"/>
              <p:cNvSpPr>
                <a:spLocks noChangeArrowheads="1"/>
              </p:cNvSpPr>
              <p:nvPr/>
            </p:nvSpPr>
            <p:spPr bwMode="auto">
              <a:xfrm>
                <a:off x="2313" y="0"/>
                <a:ext cx="771"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 name="Group 21"/>
            <p:cNvGrpSpPr>
              <a:grpSpLocks/>
            </p:cNvGrpSpPr>
            <p:nvPr/>
          </p:nvGrpSpPr>
          <p:grpSpPr bwMode="auto">
            <a:xfrm>
              <a:off x="6990692" y="1542394"/>
              <a:ext cx="1522550" cy="853966"/>
              <a:chOff x="3084" y="0"/>
              <a:chExt cx="814" cy="576"/>
            </a:xfrm>
          </p:grpSpPr>
          <p:sp>
            <p:nvSpPr>
              <p:cNvPr id="12" name="Rectangle 9"/>
              <p:cNvSpPr>
                <a:spLocks noChangeArrowheads="1"/>
              </p:cNvSpPr>
              <p:nvPr/>
            </p:nvSpPr>
            <p:spPr bwMode="auto">
              <a:xfrm>
                <a:off x="3127" y="0"/>
                <a:ext cx="72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文件区</a:t>
                </a:r>
                <a:endParaRPr kumimoji="1" lang="zh-CN" altLang="en-US" sz="2000" dirty="0">
                  <a:latin typeface="楷体" pitchFamily="49" charset="-122"/>
                  <a:ea typeface="楷体" pitchFamily="49" charset="-122"/>
                </a:endParaRPr>
              </a:p>
            </p:txBody>
          </p:sp>
          <p:sp>
            <p:nvSpPr>
              <p:cNvPr id="13" name="Rectangle 20"/>
              <p:cNvSpPr>
                <a:spLocks noChangeArrowheads="1"/>
              </p:cNvSpPr>
              <p:nvPr/>
            </p:nvSpPr>
            <p:spPr bwMode="auto">
              <a:xfrm>
                <a:off x="3084" y="0"/>
                <a:ext cx="81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 name="矩形 2"/>
          <p:cNvSpPr/>
          <p:nvPr/>
        </p:nvSpPr>
        <p:spPr>
          <a:xfrm>
            <a:off x="3030231" y="6293944"/>
            <a:ext cx="5840060" cy="369332"/>
          </a:xfrm>
          <a:prstGeom prst="rect">
            <a:avLst/>
          </a:prstGeom>
        </p:spPr>
        <p:txBody>
          <a:bodyPr wrap="none">
            <a:spAutoFit/>
          </a:bodyPr>
          <a:lstStyle/>
          <a:p>
            <a:r>
              <a:rPr lang="en-US" altLang="zh-CN" dirty="0">
                <a:latin typeface="楷体" pitchFamily="49" charset="-122"/>
                <a:ea typeface="楷体" pitchFamily="49" charset="-122"/>
              </a:rPr>
              <a:t>MFT</a:t>
            </a:r>
            <a:r>
              <a:rPr lang="zh-CN" altLang="en-US" dirty="0">
                <a:latin typeface="楷体" pitchFamily="49" charset="-122"/>
                <a:ea typeface="楷体" pitchFamily="49" charset="-122"/>
              </a:rPr>
              <a:t>用数据库记录形式组织</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每条记录（</a:t>
            </a:r>
            <a:r>
              <a:rPr lang="en-US" altLang="zh-CN" dirty="0">
                <a:latin typeface="楷体" pitchFamily="49" charset="-122"/>
                <a:ea typeface="楷体" pitchFamily="49" charset="-122"/>
              </a:rPr>
              <a:t>MFT</a:t>
            </a:r>
            <a:r>
              <a:rPr lang="zh-CN" altLang="en-US" dirty="0">
                <a:latin typeface="楷体" pitchFamily="49" charset="-122"/>
                <a:ea typeface="楷体" pitchFamily="49" charset="-122"/>
              </a:rPr>
              <a:t>表项）长度</a:t>
            </a:r>
            <a:r>
              <a:rPr lang="en-US" altLang="zh-CN" dirty="0">
                <a:latin typeface="楷体" pitchFamily="49" charset="-122"/>
                <a:ea typeface="楷体" pitchFamily="49" charset="-122"/>
              </a:rPr>
              <a:t>1K</a:t>
            </a:r>
            <a:endParaRPr lang="zh-CN" altLang="en-US" dirty="0">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latin typeface="Garamond" pitchFamily="18" charset="0"/>
                <a:ea typeface="宋体" charset="-122"/>
              </a:rPr>
              <a:t>  File System (NTFS)</a:t>
            </a:r>
          </a:p>
        </p:txBody>
      </p:sp>
      <p:sp>
        <p:nvSpPr>
          <p:cNvPr id="753667" name="Rectangle 3"/>
          <p:cNvSpPr>
            <a:spLocks noGrp="1" noChangeArrowheads="1"/>
          </p:cNvSpPr>
          <p:nvPr>
            <p:ph idx="1"/>
          </p:nvPr>
        </p:nvSpPr>
        <p:spPr>
          <a:noFill/>
        </p:spPr>
        <p:txBody>
          <a:bodyPr/>
          <a:lstStyle/>
          <a:p>
            <a:r>
              <a:rPr lang="en-US" altLang="zh-CN" dirty="0">
                <a:ea typeface="楷体" pitchFamily="49" charset="-122"/>
              </a:rPr>
              <a:t>MFT</a:t>
            </a:r>
            <a:r>
              <a:rPr lang="zh-CN" altLang="en-US" dirty="0">
                <a:ea typeface="楷体" pitchFamily="49" charset="-122"/>
              </a:rPr>
              <a:t>由一个个</a:t>
            </a:r>
            <a:r>
              <a:rPr lang="en-US" altLang="zh-CN" dirty="0">
                <a:ea typeface="楷体" pitchFamily="49" charset="-122"/>
              </a:rPr>
              <a:t>MFT</a:t>
            </a:r>
            <a:r>
              <a:rPr lang="zh-CN" altLang="en-US" dirty="0">
                <a:ea typeface="楷体" pitchFamily="49" charset="-122"/>
              </a:rPr>
              <a:t>项（也称为文件记录）组成，每个</a:t>
            </a:r>
            <a:r>
              <a:rPr lang="en-US" altLang="zh-CN" dirty="0">
                <a:ea typeface="楷体" pitchFamily="49" charset="-122"/>
              </a:rPr>
              <a:t>MFT</a:t>
            </a:r>
            <a:r>
              <a:rPr lang="zh-CN" altLang="en-US" dirty="0">
                <a:ea typeface="楷体" pitchFamily="49" charset="-122"/>
              </a:rPr>
              <a:t>项占用</a:t>
            </a:r>
            <a:r>
              <a:rPr lang="en-US" altLang="zh-CN" dirty="0">
                <a:ea typeface="楷体" pitchFamily="49" charset="-122"/>
              </a:rPr>
              <a:t>1024</a:t>
            </a:r>
            <a:r>
              <a:rPr lang="zh-CN" altLang="en-US" dirty="0">
                <a:ea typeface="楷体" pitchFamily="49" charset="-122"/>
              </a:rPr>
              <a:t>字节的空间。</a:t>
            </a:r>
            <a:endParaRPr lang="en-US" altLang="zh-CN" dirty="0">
              <a:ea typeface="楷体" pitchFamily="49" charset="-122"/>
            </a:endParaRPr>
          </a:p>
          <a:p>
            <a:r>
              <a:rPr lang="en-US" altLang="zh-CN" dirty="0">
                <a:ea typeface="楷体" pitchFamily="49" charset="-122"/>
              </a:rPr>
              <a:t>MFT</a:t>
            </a:r>
            <a:r>
              <a:rPr lang="zh-CN" altLang="en-US" dirty="0">
                <a:ea typeface="楷体" pitchFamily="49" charset="-122"/>
              </a:rPr>
              <a:t>前</a:t>
            </a:r>
            <a:r>
              <a:rPr lang="en-US" altLang="zh-CN" dirty="0">
                <a:ea typeface="楷体" pitchFamily="49" charset="-122"/>
              </a:rPr>
              <a:t>16</a:t>
            </a:r>
            <a:r>
              <a:rPr lang="zh-CN" altLang="en-US" dirty="0">
                <a:ea typeface="楷体" pitchFamily="49" charset="-122"/>
              </a:rPr>
              <a:t>个记录用来存放元数据文件的信息，它们占有固定的位置。</a:t>
            </a:r>
          </a:p>
          <a:p>
            <a:r>
              <a:rPr lang="zh-CN" altLang="en-US" dirty="0">
                <a:ea typeface="楷体" pitchFamily="49" charset="-122"/>
              </a:rPr>
              <a:t>每个</a:t>
            </a:r>
            <a:r>
              <a:rPr lang="en-US" altLang="zh-CN" dirty="0">
                <a:ea typeface="楷体" pitchFamily="49" charset="-122"/>
              </a:rPr>
              <a:t>MFT</a:t>
            </a:r>
            <a:r>
              <a:rPr lang="zh-CN" altLang="en-US" dirty="0">
                <a:ea typeface="楷体" pitchFamily="49" charset="-122"/>
              </a:rPr>
              <a:t>项的前部几十个字节有着固定的头结构，用来描述本</a:t>
            </a:r>
            <a:r>
              <a:rPr lang="en-US" altLang="zh-CN" dirty="0">
                <a:ea typeface="楷体" pitchFamily="49" charset="-122"/>
              </a:rPr>
              <a:t>MFT</a:t>
            </a:r>
            <a:r>
              <a:rPr lang="zh-CN" altLang="en-US" dirty="0">
                <a:ea typeface="楷体" pitchFamily="49" charset="-122"/>
              </a:rPr>
              <a:t>项的相关信息。后面的字节存放着文件属性等。</a:t>
            </a:r>
            <a:endParaRPr lang="en-US" altLang="zh-CN" dirty="0">
              <a:ea typeface="楷体" pitchFamily="49" charset="-122"/>
            </a:endParaRPr>
          </a:p>
          <a:p>
            <a:r>
              <a:rPr lang="zh-CN" altLang="en-US" dirty="0">
                <a:ea typeface="楷体" pitchFamily="49" charset="-122"/>
              </a:rPr>
              <a:t>每个文件或目录的信息都包含在</a:t>
            </a:r>
            <a:r>
              <a:rPr lang="en-US" altLang="zh-CN" dirty="0">
                <a:ea typeface="楷体" pitchFamily="49" charset="-122"/>
              </a:rPr>
              <a:t>MFT</a:t>
            </a:r>
            <a:r>
              <a:rPr lang="zh-CN" altLang="en-US" dirty="0">
                <a:ea typeface="楷体" pitchFamily="49" charset="-122"/>
              </a:rPr>
              <a:t>中，每个文件或目录至少有一个</a:t>
            </a:r>
            <a:r>
              <a:rPr lang="en-US" altLang="zh-CN" dirty="0">
                <a:ea typeface="楷体" pitchFamily="49" charset="-122"/>
              </a:rPr>
              <a:t>MFT</a:t>
            </a:r>
            <a:r>
              <a:rPr lang="zh-CN" altLang="en-US" dirty="0">
                <a:ea typeface="楷体" pitchFamily="49" charset="-122"/>
              </a:rPr>
              <a:t>项。</a:t>
            </a:r>
            <a:endParaRPr lang="en-US" altLang="zh-CN" dirty="0">
              <a:ea typeface="楷体" pitchFamily="49" charset="-122"/>
            </a:endParaRPr>
          </a:p>
          <a:p>
            <a:endParaRPr lang="en-US" altLang="zh-CN" dirty="0">
              <a:ea typeface="楷体" pitchFamily="49" charset="-122"/>
            </a:endParaRPr>
          </a:p>
          <a:p>
            <a:endParaRPr lang="en-US" altLang="zh-CN" dirty="0">
              <a:ea typeface="楷体" pitchFamily="49" charset="-122"/>
            </a:endParaRPr>
          </a:p>
          <a:p>
            <a:endParaRPr lang="en-US" altLang="zh-CN" dirty="0">
              <a:ea typeface="楷体"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99153880"/>
              </p:ext>
            </p:extLst>
          </p:nvPr>
        </p:nvGraphicFramePr>
        <p:xfrm>
          <a:off x="2454792" y="4355205"/>
          <a:ext cx="6672815" cy="430488"/>
        </p:xfrm>
        <a:graphic>
          <a:graphicData uri="http://schemas.openxmlformats.org/drawingml/2006/table">
            <a:tbl>
              <a:tblPr>
                <a:tableStyleId>{5C22544A-7EE6-4342-B048-85BDC9FD1C3A}</a:tableStyleId>
              </a:tblPr>
              <a:tblGrid>
                <a:gridCol w="1432159">
                  <a:extLst>
                    <a:ext uri="{9D8B030D-6E8A-4147-A177-3AD203B41FA5}">
                      <a16:colId xmlns:a16="http://schemas.microsoft.com/office/drawing/2014/main" val="20000"/>
                    </a:ext>
                  </a:extLst>
                </a:gridCol>
                <a:gridCol w="1765338">
                  <a:extLst>
                    <a:ext uri="{9D8B030D-6E8A-4147-A177-3AD203B41FA5}">
                      <a16:colId xmlns:a16="http://schemas.microsoft.com/office/drawing/2014/main" val="20001"/>
                    </a:ext>
                  </a:extLst>
                </a:gridCol>
                <a:gridCol w="1737659">
                  <a:extLst>
                    <a:ext uri="{9D8B030D-6E8A-4147-A177-3AD203B41FA5}">
                      <a16:colId xmlns:a16="http://schemas.microsoft.com/office/drawing/2014/main" val="20002"/>
                    </a:ext>
                  </a:extLst>
                </a:gridCol>
                <a:gridCol w="1737659">
                  <a:extLst>
                    <a:ext uri="{9D8B030D-6E8A-4147-A177-3AD203B41FA5}">
                      <a16:colId xmlns:a16="http://schemas.microsoft.com/office/drawing/2014/main" val="20003"/>
                    </a:ext>
                  </a:extLst>
                </a:gridCol>
              </a:tblGrid>
              <a:tr h="430488">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标准信息</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文件</a:t>
                      </a:r>
                      <a:r>
                        <a:rPr lang="en-US" altLang="zh-CN" sz="1800" b="1" dirty="0">
                          <a:solidFill>
                            <a:srgbClr val="0000CC"/>
                          </a:solidFill>
                          <a:effectLst/>
                          <a:latin typeface="楷体" pitchFamily="49" charset="-122"/>
                          <a:ea typeface="楷体" pitchFamily="49" charset="-122"/>
                        </a:rPr>
                        <a:t>/</a:t>
                      </a:r>
                      <a:r>
                        <a:rPr lang="zh-CN" sz="1800" b="1" dirty="0">
                          <a:solidFill>
                            <a:srgbClr val="0000CC"/>
                          </a:solidFill>
                          <a:effectLst/>
                          <a:latin typeface="楷体" pitchFamily="49" charset="-122"/>
                          <a:ea typeface="楷体" pitchFamily="49" charset="-122"/>
                        </a:rPr>
                        <a:t>目录名</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安全性描述体</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数据或索引</a:t>
                      </a:r>
                    </a:p>
                  </a:txBody>
                  <a:tcPr marL="68580" marR="68580" marT="0" marB="0"/>
                </a:tc>
                <a:extLst>
                  <a:ext uri="{0D108BD9-81ED-4DB2-BD59-A6C34878D82A}">
                    <a16:rowId xmlns:a16="http://schemas.microsoft.com/office/drawing/2014/main" val="10000"/>
                  </a:ext>
                </a:extLst>
              </a:tr>
            </a:tbl>
          </a:graphicData>
        </a:graphic>
      </p:graphicFrame>
      <p:sp>
        <p:nvSpPr>
          <p:cNvPr id="2" name="TextBox 1"/>
          <p:cNvSpPr txBox="1"/>
          <p:nvPr/>
        </p:nvSpPr>
        <p:spPr>
          <a:xfrm>
            <a:off x="4339771" y="5066474"/>
            <a:ext cx="1828800" cy="369332"/>
          </a:xfrm>
          <a:prstGeom prst="rect">
            <a:avLst/>
          </a:prstGeom>
          <a:noFill/>
        </p:spPr>
        <p:txBody>
          <a:bodyPr wrap="square" rtlCol="0">
            <a:spAutoFit/>
          </a:bodyPr>
          <a:lstStyle/>
          <a:p>
            <a:pPr algn="ctr"/>
            <a:r>
              <a:rPr lang="en-US" altLang="zh-CN" dirty="0">
                <a:solidFill>
                  <a:srgbClr val="CC0000"/>
                </a:solidFill>
                <a:latin typeface="楷体" pitchFamily="49" charset="-122"/>
                <a:ea typeface="楷体" pitchFamily="49" charset="-122"/>
              </a:rPr>
              <a:t>MFT</a:t>
            </a:r>
            <a:r>
              <a:rPr lang="zh-CN" altLang="en-US" dirty="0">
                <a:solidFill>
                  <a:srgbClr val="CC0000"/>
                </a:solidFill>
                <a:latin typeface="楷体" pitchFamily="49" charset="-122"/>
                <a:ea typeface="楷体" pitchFamily="49" charset="-122"/>
              </a:rPr>
              <a:t>表项信息</a:t>
            </a:r>
          </a:p>
        </p:txBody>
      </p:sp>
    </p:spTree>
    <p:extLst>
      <p:ext uri="{BB962C8B-B14F-4D97-AF65-F5344CB8AC3E}">
        <p14:creationId xmlns:p14="http://schemas.microsoft.com/office/powerpoint/2010/main" val="1980434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a:t>
            </a:r>
          </a:p>
        </p:txBody>
      </p:sp>
      <p:sp>
        <p:nvSpPr>
          <p:cNvPr id="32771" name="Rectangle 3"/>
          <p:cNvSpPr>
            <a:spLocks noGrp="1" noChangeArrowheads="1"/>
          </p:cNvSpPr>
          <p:nvPr>
            <p:ph idx="1"/>
          </p:nvPr>
        </p:nvSpPr>
        <p:spPr/>
        <p:txBody>
          <a:bodyPr/>
          <a:lstStyle/>
          <a:p>
            <a:r>
              <a:rPr lang="en-US" altLang="zh-CN" sz="2000"/>
              <a:t>Brings all pointers together into the </a:t>
            </a:r>
            <a:r>
              <a:rPr lang="en-US" altLang="zh-CN" sz="2000">
                <a:solidFill>
                  <a:srgbClr val="3366FF"/>
                </a:solidFill>
              </a:rPr>
              <a:t>index block</a:t>
            </a:r>
          </a:p>
          <a:p>
            <a:r>
              <a:rPr lang="en-US" altLang="zh-CN" sz="2000"/>
              <a:t>Logical view</a:t>
            </a:r>
          </a:p>
          <a:p>
            <a:pPr algn="just">
              <a:lnSpc>
                <a:spcPct val="90000"/>
              </a:lnSpc>
              <a:buClr>
                <a:schemeClr val="tx1"/>
              </a:buClr>
            </a:pPr>
            <a:r>
              <a:rPr lang="en-US" altLang="zh-CN" sz="2000">
                <a:cs typeface="Arial" charset="0"/>
              </a:rPr>
              <a:t>Each file uses an index block on disk to contain </a:t>
            </a:r>
            <a:r>
              <a:rPr lang="en-US" altLang="zh-CN" sz="2000">
                <a:solidFill>
                  <a:srgbClr val="FF0066"/>
                </a:solidFill>
                <a:cs typeface="Arial" charset="0"/>
              </a:rPr>
              <a:t>addresses</a:t>
            </a:r>
            <a:r>
              <a:rPr lang="en-US" altLang="zh-CN" sz="2000">
                <a:cs typeface="Arial" charset="0"/>
              </a:rPr>
              <a:t> of other disk blocks used by the file. </a:t>
            </a:r>
          </a:p>
          <a:p>
            <a:pPr algn="just">
              <a:lnSpc>
                <a:spcPct val="90000"/>
              </a:lnSpc>
              <a:buClr>
                <a:schemeClr val="tx1"/>
              </a:buClr>
            </a:pPr>
            <a:r>
              <a:rPr lang="en-US" altLang="zh-CN" sz="2000">
                <a:cs typeface="Arial" charset="0"/>
              </a:rPr>
              <a:t>When the i th block is written, the address of a free block is placed at the i th position in the index block.</a:t>
            </a:r>
          </a:p>
          <a:p>
            <a:pPr algn="just">
              <a:lnSpc>
                <a:spcPct val="90000"/>
              </a:lnSpc>
              <a:buClr>
                <a:schemeClr val="tx1"/>
              </a:buClr>
            </a:pPr>
            <a:endParaRPr lang="en-US" altLang="zh-CN" sz="2000">
              <a:cs typeface="Arial" charset="0"/>
            </a:endParaRPr>
          </a:p>
          <a:p>
            <a:pPr algn="just">
              <a:lnSpc>
                <a:spcPct val="90000"/>
              </a:lnSpc>
              <a:buClr>
                <a:schemeClr val="tx1"/>
              </a:buClr>
            </a:pPr>
            <a:r>
              <a:rPr lang="en-US" altLang="zh-CN" sz="2000">
                <a:cs typeface="Arial" charset="0"/>
              </a:rPr>
              <a:t>Method suffers from wasted space since, for small files, most of the index block is wasted. What is the optimum size of an index block?</a:t>
            </a:r>
          </a:p>
          <a:p>
            <a:pPr marL="37996813" lvl="1" indent="-37474525" algn="just">
              <a:lnSpc>
                <a:spcPct val="90000"/>
              </a:lnSpc>
              <a:buClr>
                <a:schemeClr val="tx1"/>
              </a:buClr>
            </a:pPr>
            <a:endParaRPr kumimoji="0" lang="en-US" altLang="zh-CN" sz="1800">
              <a:ea typeface="宋体" charset="-122"/>
              <a:cs typeface="Arial" charset="0"/>
            </a:endParaRPr>
          </a:p>
          <a:p>
            <a:pPr algn="just">
              <a:lnSpc>
                <a:spcPct val="80000"/>
              </a:lnSpc>
              <a:buClr>
                <a:schemeClr val="tx1"/>
              </a:buClr>
            </a:pPr>
            <a:r>
              <a:rPr lang="en-US" altLang="zh-CN" sz="2000">
                <a:cs typeface="Arial" charset="0"/>
              </a:rPr>
              <a:t>If the index block is too small, we can:</a:t>
            </a:r>
          </a:p>
          <a:p>
            <a:pPr algn="just">
              <a:lnSpc>
                <a:spcPct val="80000"/>
              </a:lnSpc>
              <a:buClr>
                <a:schemeClr val="tx1"/>
              </a:buClr>
              <a:buFont typeface="Monotype Sorts" pitchFamily="2" charset="2"/>
              <a:buNone/>
            </a:pPr>
            <a:r>
              <a:rPr lang="en-US" altLang="zh-CN" sz="2000">
                <a:cs typeface="Arial" charset="0"/>
              </a:rPr>
              <a:t>		</a:t>
            </a:r>
            <a:r>
              <a:rPr lang="en-US" altLang="zh-CN" sz="1800" b="1">
                <a:solidFill>
                  <a:srgbClr val="FF0066"/>
                </a:solidFill>
                <a:cs typeface="Arial" charset="0"/>
              </a:rPr>
              <a:t>Link</a:t>
            </a:r>
            <a:r>
              <a:rPr lang="en-US" altLang="zh-CN" sz="1800" b="1">
                <a:solidFill>
                  <a:srgbClr val="FF0066"/>
                </a:solidFill>
                <a:ea typeface="宋体" charset="-122"/>
              </a:rPr>
              <a:t> several together</a:t>
            </a:r>
          </a:p>
          <a:p>
            <a:pPr algn="just">
              <a:lnSpc>
                <a:spcPct val="80000"/>
              </a:lnSpc>
              <a:buClr>
                <a:schemeClr val="tx1"/>
              </a:buClr>
              <a:buFont typeface="Monotype Sorts" pitchFamily="2" charset="2"/>
              <a:buNone/>
            </a:pPr>
            <a:r>
              <a:rPr lang="en-US" altLang="zh-CN" sz="1800" b="1">
                <a:solidFill>
                  <a:srgbClr val="FF0066"/>
                </a:solidFill>
                <a:ea typeface="宋体" charset="-122"/>
              </a:rPr>
              <a:t>		Use a multilevel index</a:t>
            </a:r>
            <a:endParaRPr lang="zh-CN" altLang="en-US" sz="1800" b="1">
              <a:solidFill>
                <a:srgbClr val="FF0066"/>
              </a:solidFill>
              <a:ea typeface="宋体" charset="-122"/>
            </a:endParaRPr>
          </a:p>
          <a:p>
            <a:pPr algn="just">
              <a:lnSpc>
                <a:spcPct val="80000"/>
              </a:lnSpc>
              <a:buClr>
                <a:schemeClr val="tx1"/>
              </a:buClr>
            </a:pPr>
            <a:endParaRPr lang="en-US" altLang="zh-CN" sz="1800">
              <a:solidFill>
                <a:srgbClr val="FF0066"/>
              </a:solidFill>
              <a:ea typeface="宋体" charset="-122"/>
            </a:endParaRPr>
          </a:p>
        </p:txBody>
      </p:sp>
      <p:sp>
        <p:nvSpPr>
          <p:cNvPr id="32772" name="Rectangle 4"/>
          <p:cNvSpPr>
            <a:spLocks noChangeArrowheads="1"/>
          </p:cNvSpPr>
          <p:nvPr/>
        </p:nvSpPr>
        <p:spPr bwMode="auto">
          <a:xfrm>
            <a:off x="8464551" y="4079875"/>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3" name="Rectangle 5"/>
          <p:cNvSpPr>
            <a:spLocks noChangeArrowheads="1"/>
          </p:cNvSpPr>
          <p:nvPr/>
        </p:nvSpPr>
        <p:spPr bwMode="auto">
          <a:xfrm>
            <a:off x="8464551" y="4405314"/>
            <a:ext cx="606425" cy="3317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4" name="Rectangle 6"/>
          <p:cNvSpPr>
            <a:spLocks noChangeArrowheads="1"/>
          </p:cNvSpPr>
          <p:nvPr/>
        </p:nvSpPr>
        <p:spPr bwMode="auto">
          <a:xfrm>
            <a:off x="8464551" y="4730750"/>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5" name="Rectangle 7"/>
          <p:cNvSpPr>
            <a:spLocks noChangeArrowheads="1"/>
          </p:cNvSpPr>
          <p:nvPr/>
        </p:nvSpPr>
        <p:spPr bwMode="auto">
          <a:xfrm>
            <a:off x="8464551" y="5056189"/>
            <a:ext cx="606425" cy="3317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6" name="Rectangle 8"/>
          <p:cNvSpPr>
            <a:spLocks noChangeArrowheads="1"/>
          </p:cNvSpPr>
          <p:nvPr/>
        </p:nvSpPr>
        <p:spPr bwMode="auto">
          <a:xfrm>
            <a:off x="8464551" y="5381625"/>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7" name="Rectangle 9"/>
          <p:cNvSpPr>
            <a:spLocks noChangeArrowheads="1"/>
          </p:cNvSpPr>
          <p:nvPr/>
        </p:nvSpPr>
        <p:spPr bwMode="auto">
          <a:xfrm>
            <a:off x="10023476" y="40941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8" name="Rectangle 10"/>
          <p:cNvSpPr>
            <a:spLocks noChangeArrowheads="1"/>
          </p:cNvSpPr>
          <p:nvPr/>
        </p:nvSpPr>
        <p:spPr bwMode="auto">
          <a:xfrm>
            <a:off x="10023476" y="44624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9" name="Rectangle 11"/>
          <p:cNvSpPr>
            <a:spLocks noChangeArrowheads="1"/>
          </p:cNvSpPr>
          <p:nvPr/>
        </p:nvSpPr>
        <p:spPr bwMode="auto">
          <a:xfrm>
            <a:off x="10023476" y="48307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0" name="Rectangle 12"/>
          <p:cNvSpPr>
            <a:spLocks noChangeArrowheads="1"/>
          </p:cNvSpPr>
          <p:nvPr/>
        </p:nvSpPr>
        <p:spPr bwMode="auto">
          <a:xfrm>
            <a:off x="10023476" y="51990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1" name="Rectangle 13"/>
          <p:cNvSpPr>
            <a:spLocks noChangeArrowheads="1"/>
          </p:cNvSpPr>
          <p:nvPr/>
        </p:nvSpPr>
        <p:spPr bwMode="auto">
          <a:xfrm>
            <a:off x="10023476" y="55673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2" name="Line 14"/>
          <p:cNvSpPr>
            <a:spLocks noChangeShapeType="1"/>
          </p:cNvSpPr>
          <p:nvPr/>
        </p:nvSpPr>
        <p:spPr bwMode="auto">
          <a:xfrm>
            <a:off x="9099551" y="4181475"/>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5"/>
          <p:cNvSpPr>
            <a:spLocks noChangeShapeType="1"/>
          </p:cNvSpPr>
          <p:nvPr/>
        </p:nvSpPr>
        <p:spPr bwMode="auto">
          <a:xfrm>
            <a:off x="9064626" y="4521200"/>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Line 16"/>
          <p:cNvSpPr>
            <a:spLocks noChangeShapeType="1"/>
          </p:cNvSpPr>
          <p:nvPr/>
        </p:nvSpPr>
        <p:spPr bwMode="auto">
          <a:xfrm>
            <a:off x="9072564" y="4932363"/>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Line 17"/>
          <p:cNvSpPr>
            <a:spLocks noChangeShapeType="1"/>
          </p:cNvSpPr>
          <p:nvPr/>
        </p:nvSpPr>
        <p:spPr bwMode="auto">
          <a:xfrm>
            <a:off x="9037639" y="5286375"/>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18"/>
          <p:cNvSpPr>
            <a:spLocks noChangeShapeType="1"/>
          </p:cNvSpPr>
          <p:nvPr/>
        </p:nvSpPr>
        <p:spPr bwMode="auto">
          <a:xfrm>
            <a:off x="9059864" y="5640388"/>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Text Box 19"/>
          <p:cNvSpPr txBox="1">
            <a:spLocks noChangeArrowheads="1"/>
          </p:cNvSpPr>
          <p:nvPr/>
        </p:nvSpPr>
        <p:spPr bwMode="auto">
          <a:xfrm>
            <a:off x="8599488" y="5816601"/>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index table</a:t>
            </a:r>
          </a:p>
        </p:txBody>
      </p:sp>
      <p:pic>
        <p:nvPicPr>
          <p:cNvPr id="20" name="图片 19"/>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5133600" y="1443600"/>
              <a:ext cx="4353840" cy="4732920"/>
            </p14:xfrm>
          </p:contentPart>
        </mc:Choice>
        <mc:Fallback xmlns="">
          <p:pic>
            <p:nvPicPr>
              <p:cNvPr id="2" name="墨迹 1"/>
              <p:cNvPicPr/>
              <p:nvPr/>
            </p:nvPicPr>
            <p:blipFill>
              <a:blip r:embed="rId5"/>
              <a:stretch>
                <a:fillRect/>
              </a:stretch>
            </p:blipFill>
            <p:spPr>
              <a:xfrm>
                <a:off x="5124240" y="1434240"/>
                <a:ext cx="4372560" cy="47516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11.1 File-System(organized) Structure</a:t>
            </a:r>
            <a:endParaRPr lang="zh-CN" altLang="en-US" dirty="0"/>
          </a:p>
        </p:txBody>
      </p:sp>
    </p:spTree>
    <p:extLst>
      <p:ext uri="{BB962C8B-B14F-4D97-AF65-F5344CB8AC3E}">
        <p14:creationId xmlns:p14="http://schemas.microsoft.com/office/powerpoint/2010/main" val="1934338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z="2800" dirty="0">
                <a:solidFill>
                  <a:srgbClr val="FFC000"/>
                </a:solidFill>
                <a:ea typeface="宋体" pitchFamily="2" charset="-122"/>
              </a:rPr>
              <a:t>Example of Indexed Allocation</a:t>
            </a:r>
          </a:p>
        </p:txBody>
      </p:sp>
      <p:sp>
        <p:nvSpPr>
          <p:cNvPr id="2" name="内容占位符 1"/>
          <p:cNvSpPr>
            <a:spLocks noGrp="1"/>
          </p:cNvSpPr>
          <p:nvPr>
            <p:ph idx="1"/>
          </p:nvPr>
        </p:nvSpPr>
        <p:spPr/>
        <p:txBody>
          <a:bodyPr/>
          <a:lstStyle/>
          <a:p>
            <a:endParaRPr lang="zh-CN" altLang="en-US"/>
          </a:p>
        </p:txBody>
      </p:sp>
      <p:pic>
        <p:nvPicPr>
          <p:cNvPr id="337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538" y="1082676"/>
            <a:ext cx="6627812"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7374960" y="4300200"/>
              <a:ext cx="744480" cy="1051920"/>
            </p14:xfrm>
          </p:contentPart>
        </mc:Choice>
        <mc:Fallback xmlns="">
          <p:pic>
            <p:nvPicPr>
              <p:cNvPr id="3" name="墨迹 2"/>
              <p:cNvPicPr/>
              <p:nvPr/>
            </p:nvPicPr>
            <p:blipFill>
              <a:blip r:embed="rId6"/>
              <a:stretch>
                <a:fillRect/>
              </a:stretch>
            </p:blipFill>
            <p:spPr>
              <a:xfrm>
                <a:off x="7365600" y="4290840"/>
                <a:ext cx="763200" cy="10706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 (Cont.)</a:t>
            </a:r>
          </a:p>
        </p:txBody>
      </p:sp>
      <p:sp>
        <p:nvSpPr>
          <p:cNvPr id="34819" name="Rectangle 3"/>
          <p:cNvSpPr>
            <a:spLocks noGrp="1" noChangeArrowheads="1"/>
          </p:cNvSpPr>
          <p:nvPr>
            <p:ph idx="1"/>
          </p:nvPr>
        </p:nvSpPr>
        <p:spPr/>
        <p:txBody>
          <a:bodyPr/>
          <a:lstStyle/>
          <a:p>
            <a:pPr>
              <a:lnSpc>
                <a:spcPct val="90000"/>
              </a:lnSpc>
            </a:pPr>
            <a:r>
              <a:rPr lang="en-US" altLang="zh-CN" sz="2000"/>
              <a:t>Need index table</a:t>
            </a:r>
          </a:p>
          <a:p>
            <a:pPr>
              <a:lnSpc>
                <a:spcPct val="90000"/>
              </a:lnSpc>
            </a:pPr>
            <a:r>
              <a:rPr lang="en-US" altLang="zh-CN" sz="2000"/>
              <a:t>Random access</a:t>
            </a:r>
          </a:p>
          <a:p>
            <a:pPr>
              <a:lnSpc>
                <a:spcPct val="90000"/>
              </a:lnSpc>
            </a:pPr>
            <a:r>
              <a:rPr lang="en-US" altLang="zh-CN" sz="2000"/>
              <a:t>Dynamic access without external fragmentation, but have overhead of index block</a:t>
            </a:r>
          </a:p>
          <a:p>
            <a:pPr>
              <a:lnSpc>
                <a:spcPct val="90000"/>
              </a:lnSpc>
            </a:pPr>
            <a:r>
              <a:rPr lang="en-US" altLang="zh-CN" sz="2000"/>
              <a:t>Mapping from logical to physical in a file of maximum size of 256K words and block size of 512 words.  We need only 1 block for index table</a:t>
            </a:r>
          </a:p>
        </p:txBody>
      </p:sp>
      <p:sp>
        <p:nvSpPr>
          <p:cNvPr id="34820" name="Text Box 4"/>
          <p:cNvSpPr txBox="1">
            <a:spLocks noChangeArrowheads="1"/>
          </p:cNvSpPr>
          <p:nvPr/>
        </p:nvSpPr>
        <p:spPr bwMode="auto">
          <a:xfrm>
            <a:off x="4511675" y="391795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LA/512</a:t>
            </a:r>
          </a:p>
        </p:txBody>
      </p:sp>
      <p:sp>
        <p:nvSpPr>
          <p:cNvPr id="34821" name="Text Box 5"/>
          <p:cNvSpPr txBox="1">
            <a:spLocks noChangeArrowheads="1"/>
          </p:cNvSpPr>
          <p:nvPr/>
        </p:nvSpPr>
        <p:spPr bwMode="auto">
          <a:xfrm>
            <a:off x="5527675" y="360203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34822" name="Text Box 6"/>
          <p:cNvSpPr txBox="1">
            <a:spLocks noChangeArrowheads="1"/>
          </p:cNvSpPr>
          <p:nvPr/>
        </p:nvSpPr>
        <p:spPr bwMode="auto">
          <a:xfrm>
            <a:off x="5527675" y="42179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34823" name="Line 7"/>
          <p:cNvSpPr>
            <a:spLocks noChangeShapeType="1"/>
          </p:cNvSpPr>
          <p:nvPr/>
        </p:nvSpPr>
        <p:spPr bwMode="auto">
          <a:xfrm flipV="1">
            <a:off x="5334001" y="3843339"/>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4" name="Line 8"/>
          <p:cNvSpPr>
            <a:spLocks noChangeShapeType="1"/>
          </p:cNvSpPr>
          <p:nvPr/>
        </p:nvSpPr>
        <p:spPr bwMode="auto">
          <a:xfrm>
            <a:off x="5341938" y="4154489"/>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5" name="Rectangle 9"/>
          <p:cNvSpPr>
            <a:spLocks noChangeArrowheads="1"/>
          </p:cNvSpPr>
          <p:nvPr/>
        </p:nvSpPr>
        <p:spPr bwMode="auto">
          <a:xfrm>
            <a:off x="2981325" y="4960939"/>
            <a:ext cx="70294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buClr>
                <a:schemeClr val="accent2"/>
              </a:buClr>
              <a:buFont typeface="Monotype Sorts" pitchFamily="2" charset="2"/>
              <a:buNone/>
            </a:pPr>
            <a:r>
              <a:rPr lang="en-US" altLang="zh-CN" sz="2000">
                <a:latin typeface="Helvetica" pitchFamily="34" charset="0"/>
              </a:rPr>
              <a:t>Q = displacement into index table</a:t>
            </a:r>
          </a:p>
          <a:p>
            <a:pPr>
              <a:buClr>
                <a:schemeClr val="accent2"/>
              </a:buClr>
              <a:buFont typeface="Monotype Sorts" pitchFamily="2" charset="2"/>
              <a:buNone/>
            </a:pPr>
            <a:r>
              <a:rPr lang="en-US" altLang="zh-CN" sz="2000">
                <a:latin typeface="Helvetica" pitchFamily="34" charset="0"/>
              </a:rPr>
              <a:t>R = displacement into block</a:t>
            </a:r>
          </a:p>
        </p:txBody>
      </p:sp>
      <p:pic>
        <p:nvPicPr>
          <p:cNvPr id="10" name="图片 9"/>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800" dirty="0">
                <a:solidFill>
                  <a:srgbClr val="FFC000"/>
                </a:solidFill>
                <a:ea typeface="宋体" pitchFamily="2" charset="-122"/>
              </a:rPr>
              <a:t>Indexed Allocation – Mapping (Cont.)</a:t>
            </a:r>
          </a:p>
        </p:txBody>
      </p:sp>
      <p:sp>
        <p:nvSpPr>
          <p:cNvPr id="35843" name="Rectangle 3"/>
          <p:cNvSpPr>
            <a:spLocks noGrp="1" noChangeArrowheads="1"/>
          </p:cNvSpPr>
          <p:nvPr>
            <p:ph idx="1"/>
          </p:nvPr>
        </p:nvSpPr>
        <p:spPr/>
        <p:txBody>
          <a:bodyPr/>
          <a:lstStyle/>
          <a:p>
            <a:pPr>
              <a:lnSpc>
                <a:spcPct val="90000"/>
              </a:lnSpc>
            </a:pPr>
            <a:r>
              <a:rPr lang="en-US" altLang="zh-CN" dirty="0"/>
              <a:t>Mapping from logical to physical in a file of unbounded length (block size of 512 words)</a:t>
            </a:r>
          </a:p>
          <a:p>
            <a:pPr>
              <a:lnSpc>
                <a:spcPct val="90000"/>
              </a:lnSpc>
            </a:pPr>
            <a:r>
              <a:rPr lang="en-US" altLang="zh-CN" dirty="0">
                <a:solidFill>
                  <a:srgbClr val="0000FF"/>
                </a:solidFill>
              </a:rPr>
              <a:t>Linked scheme </a:t>
            </a:r>
            <a:r>
              <a:rPr lang="zh-CN" altLang="en-US" dirty="0">
                <a:solidFill>
                  <a:srgbClr val="0000FF"/>
                </a:solidFill>
                <a:ea typeface="宋体" charset="-122"/>
              </a:rPr>
              <a:t>（</a:t>
            </a:r>
            <a:r>
              <a:rPr lang="zh-CN" altLang="en-US" b="1" dirty="0">
                <a:solidFill>
                  <a:srgbClr val="FF0000"/>
                </a:solidFill>
                <a:latin typeface="楷体" pitchFamily="49" charset="-122"/>
                <a:ea typeface="楷体" pitchFamily="49" charset="-122"/>
              </a:rPr>
              <a:t>链接索引</a:t>
            </a:r>
            <a:r>
              <a:rPr lang="zh-CN" altLang="en-US" dirty="0">
                <a:solidFill>
                  <a:srgbClr val="0000FF"/>
                </a:solidFill>
                <a:ea typeface="宋体" charset="-122"/>
              </a:rPr>
              <a:t>）</a:t>
            </a:r>
            <a:r>
              <a:rPr lang="en-US" altLang="zh-CN" dirty="0">
                <a:solidFill>
                  <a:srgbClr val="0000FF"/>
                </a:solidFill>
              </a:rPr>
              <a:t>– Link blocks of index table (no limit on size)</a:t>
            </a:r>
          </a:p>
        </p:txBody>
      </p:sp>
      <p:sp>
        <p:nvSpPr>
          <p:cNvPr id="35844" name="Text Box 4"/>
          <p:cNvSpPr txBox="1">
            <a:spLocks noChangeArrowheads="1"/>
          </p:cNvSpPr>
          <p:nvPr/>
        </p:nvSpPr>
        <p:spPr bwMode="auto">
          <a:xfrm>
            <a:off x="4733926" y="3019425"/>
            <a:ext cx="1662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LA / (512 x 511)</a:t>
            </a:r>
          </a:p>
        </p:txBody>
      </p:sp>
      <p:sp>
        <p:nvSpPr>
          <p:cNvPr id="35845" name="Text Box 5"/>
          <p:cNvSpPr txBox="1">
            <a:spLocks noChangeArrowheads="1"/>
          </p:cNvSpPr>
          <p:nvPr/>
        </p:nvSpPr>
        <p:spPr bwMode="auto">
          <a:xfrm>
            <a:off x="6702425" y="2767013"/>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1</a:t>
            </a:r>
            <a:endParaRPr lang="en-US" altLang="zh-CN" sz="1600" b="1">
              <a:latin typeface="Helvetica" pitchFamily="34" charset="0"/>
            </a:endParaRPr>
          </a:p>
        </p:txBody>
      </p:sp>
      <p:sp>
        <p:nvSpPr>
          <p:cNvPr id="35846" name="Text Box 6"/>
          <p:cNvSpPr txBox="1">
            <a:spLocks noChangeArrowheads="1"/>
          </p:cNvSpPr>
          <p:nvPr/>
        </p:nvSpPr>
        <p:spPr bwMode="auto">
          <a:xfrm>
            <a:off x="6702425" y="3279775"/>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endParaRPr lang="en-US" altLang="zh-CN" sz="1600" b="1">
              <a:latin typeface="Helvetica" pitchFamily="34" charset="0"/>
            </a:endParaRPr>
          </a:p>
        </p:txBody>
      </p:sp>
      <p:sp>
        <p:nvSpPr>
          <p:cNvPr id="35847" name="Line 7"/>
          <p:cNvSpPr>
            <a:spLocks noChangeShapeType="1"/>
          </p:cNvSpPr>
          <p:nvPr/>
        </p:nvSpPr>
        <p:spPr bwMode="auto">
          <a:xfrm flipV="1">
            <a:off x="6315075" y="29575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8" name="Line 8"/>
          <p:cNvSpPr>
            <a:spLocks noChangeShapeType="1"/>
          </p:cNvSpPr>
          <p:nvPr/>
        </p:nvSpPr>
        <p:spPr bwMode="auto">
          <a:xfrm>
            <a:off x="6307138" y="31988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9" name="Rectangle 9"/>
          <p:cNvSpPr>
            <a:spLocks noChangeArrowheads="1"/>
          </p:cNvSpPr>
          <p:nvPr/>
        </p:nvSpPr>
        <p:spPr bwMode="auto">
          <a:xfrm>
            <a:off x="2516188" y="3581400"/>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i="1" baseline="-25000">
                <a:latin typeface="Helvetica" pitchFamily="34" charset="0"/>
              </a:rPr>
              <a:t>1</a:t>
            </a:r>
            <a:r>
              <a:rPr lang="en-US" altLang="zh-CN" sz="2000" i="1">
                <a:latin typeface="Helvetica" pitchFamily="34" charset="0"/>
              </a:rPr>
              <a:t> </a:t>
            </a:r>
            <a:r>
              <a:rPr lang="en-US" altLang="zh-CN" sz="2000">
                <a:latin typeface="Helvetica" pitchFamily="34" charset="0"/>
              </a:rPr>
              <a:t>=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i="1" baseline="-25000">
                <a:latin typeface="Helvetica" pitchFamily="34" charset="0"/>
              </a:rPr>
              <a:t>1</a:t>
            </a:r>
            <a:r>
              <a:rPr lang="en-US" altLang="zh-CN" sz="2000" i="1">
                <a:latin typeface="Helvetica" pitchFamily="34" charset="0"/>
              </a:rPr>
              <a:t> </a:t>
            </a:r>
            <a:r>
              <a:rPr lang="en-US" altLang="zh-CN" sz="2000">
                <a:latin typeface="Helvetica" pitchFamily="34" charset="0"/>
              </a:rPr>
              <a:t>is used as follows:</a:t>
            </a:r>
          </a:p>
        </p:txBody>
      </p:sp>
      <p:sp>
        <p:nvSpPr>
          <p:cNvPr id="35850" name="Text Box 10"/>
          <p:cNvSpPr txBox="1">
            <a:spLocks noChangeArrowheads="1"/>
          </p:cNvSpPr>
          <p:nvPr/>
        </p:nvSpPr>
        <p:spPr bwMode="auto">
          <a:xfrm>
            <a:off x="5187951" y="4384675"/>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r>
              <a:rPr lang="en-US" altLang="zh-CN" sz="1600" b="1">
                <a:latin typeface="Helvetica" pitchFamily="34" charset="0"/>
              </a:rPr>
              <a:t> / 512</a:t>
            </a:r>
          </a:p>
        </p:txBody>
      </p:sp>
      <p:sp>
        <p:nvSpPr>
          <p:cNvPr id="35851" name="Text Box 11"/>
          <p:cNvSpPr txBox="1">
            <a:spLocks noChangeArrowheads="1"/>
          </p:cNvSpPr>
          <p:nvPr/>
        </p:nvSpPr>
        <p:spPr bwMode="auto">
          <a:xfrm>
            <a:off x="6407150" y="4117975"/>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2</a:t>
            </a:r>
            <a:endParaRPr lang="en-US" altLang="zh-CN" sz="1600" b="1">
              <a:latin typeface="Helvetica" pitchFamily="34" charset="0"/>
            </a:endParaRPr>
          </a:p>
        </p:txBody>
      </p:sp>
      <p:sp>
        <p:nvSpPr>
          <p:cNvPr id="35852" name="Text Box 12"/>
          <p:cNvSpPr txBox="1">
            <a:spLocks noChangeArrowheads="1"/>
          </p:cNvSpPr>
          <p:nvPr/>
        </p:nvSpPr>
        <p:spPr bwMode="auto">
          <a:xfrm>
            <a:off x="6407150" y="4630738"/>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2</a:t>
            </a:r>
            <a:endParaRPr lang="en-US" altLang="zh-CN" sz="1600" b="1">
              <a:latin typeface="Helvetica" pitchFamily="34" charset="0"/>
            </a:endParaRPr>
          </a:p>
        </p:txBody>
      </p:sp>
      <p:sp>
        <p:nvSpPr>
          <p:cNvPr id="35853" name="Line 13"/>
          <p:cNvSpPr>
            <a:spLocks noChangeShapeType="1"/>
          </p:cNvSpPr>
          <p:nvPr/>
        </p:nvSpPr>
        <p:spPr bwMode="auto">
          <a:xfrm flipV="1">
            <a:off x="6019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4" name="Line 14"/>
          <p:cNvSpPr>
            <a:spLocks noChangeShapeType="1"/>
          </p:cNvSpPr>
          <p:nvPr/>
        </p:nvSpPr>
        <p:spPr bwMode="auto">
          <a:xfrm>
            <a:off x="6011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5" name="Rectangle 15"/>
          <p:cNvSpPr>
            <a:spLocks noChangeArrowheads="1"/>
          </p:cNvSpPr>
          <p:nvPr/>
        </p:nvSpPr>
        <p:spPr bwMode="auto">
          <a:xfrm>
            <a:off x="2516188" y="5075239"/>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2</a:t>
            </a:r>
            <a:r>
              <a:rPr lang="en-US" altLang="zh-CN" sz="2000">
                <a:latin typeface="Helvetica" pitchFamily="34" charset="0"/>
              </a:rPr>
              <a:t> = displacement into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2</a:t>
            </a:r>
            <a:r>
              <a:rPr lang="en-US" altLang="zh-CN" sz="2000">
                <a:latin typeface="Helvetica" pitchFamily="34" charset="0"/>
              </a:rPr>
              <a:t> displacement into block of file:</a:t>
            </a:r>
          </a:p>
        </p:txBody>
      </p:sp>
      <p:grpSp>
        <p:nvGrpSpPr>
          <p:cNvPr id="35856" name="Group 16"/>
          <p:cNvGrpSpPr>
            <a:grpSpLocks/>
          </p:cNvGrpSpPr>
          <p:nvPr/>
        </p:nvGrpSpPr>
        <p:grpSpPr bwMode="auto">
          <a:xfrm>
            <a:off x="7696200" y="2576513"/>
            <a:ext cx="2228850" cy="3578208"/>
            <a:chOff x="909" y="1881"/>
            <a:chExt cx="1368" cy="2266"/>
          </a:xfrm>
        </p:grpSpPr>
        <p:sp>
          <p:nvSpPr>
            <p:cNvPr id="35857" name="Rectangle 17"/>
            <p:cNvSpPr>
              <a:spLocks noChangeArrowheads="1"/>
            </p:cNvSpPr>
            <p:nvPr/>
          </p:nvSpPr>
          <p:spPr bwMode="auto">
            <a:xfrm>
              <a:off x="1026" y="1881"/>
              <a:ext cx="648" cy="927"/>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58" name="Line 18"/>
            <p:cNvSpPr>
              <a:spLocks noChangeShapeType="1"/>
            </p:cNvSpPr>
            <p:nvPr/>
          </p:nvSpPr>
          <p:spPr bwMode="auto">
            <a:xfrm>
              <a:off x="1044" y="20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Line 19"/>
            <p:cNvSpPr>
              <a:spLocks noChangeShapeType="1"/>
            </p:cNvSpPr>
            <p:nvPr/>
          </p:nvSpPr>
          <p:spPr bwMode="auto">
            <a:xfrm>
              <a:off x="1035" y="2196"/>
              <a:ext cx="6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Line 20"/>
            <p:cNvSpPr>
              <a:spLocks noChangeShapeType="1"/>
            </p:cNvSpPr>
            <p:nvPr/>
          </p:nvSpPr>
          <p:spPr bwMode="auto">
            <a:xfrm>
              <a:off x="1026" y="2673"/>
              <a:ext cx="6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1" name="Line 21"/>
            <p:cNvSpPr>
              <a:spLocks noChangeShapeType="1"/>
            </p:cNvSpPr>
            <p:nvPr/>
          </p:nvSpPr>
          <p:spPr bwMode="auto">
            <a:xfrm>
              <a:off x="1620" y="1962"/>
              <a:ext cx="4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Oval 22"/>
            <p:cNvSpPr>
              <a:spLocks noChangeArrowheads="1"/>
            </p:cNvSpPr>
            <p:nvPr/>
          </p:nvSpPr>
          <p:spPr bwMode="auto">
            <a:xfrm>
              <a:off x="2041" y="1881"/>
              <a:ext cx="182"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3" name="Oval 23"/>
            <p:cNvSpPr>
              <a:spLocks noChangeArrowheads="1"/>
            </p:cNvSpPr>
            <p:nvPr/>
          </p:nvSpPr>
          <p:spPr bwMode="auto">
            <a:xfrm>
              <a:off x="2070" y="2097"/>
              <a:ext cx="162" cy="135"/>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4" name="Line 24"/>
            <p:cNvSpPr>
              <a:spLocks noChangeShapeType="1"/>
            </p:cNvSpPr>
            <p:nvPr/>
          </p:nvSpPr>
          <p:spPr bwMode="auto">
            <a:xfrm>
              <a:off x="1620" y="2151"/>
              <a:ext cx="4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Oval 25"/>
            <p:cNvSpPr>
              <a:spLocks noChangeArrowheads="1"/>
            </p:cNvSpPr>
            <p:nvPr/>
          </p:nvSpPr>
          <p:spPr bwMode="auto">
            <a:xfrm>
              <a:off x="2043" y="2556"/>
              <a:ext cx="189" cy="1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6" name="Line 26"/>
            <p:cNvSpPr>
              <a:spLocks noChangeShapeType="1"/>
            </p:cNvSpPr>
            <p:nvPr/>
          </p:nvSpPr>
          <p:spPr bwMode="auto">
            <a:xfrm>
              <a:off x="1629" y="2628"/>
              <a:ext cx="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7" name="Line 27"/>
            <p:cNvSpPr>
              <a:spLocks noChangeShapeType="1"/>
            </p:cNvSpPr>
            <p:nvPr/>
          </p:nvSpPr>
          <p:spPr bwMode="auto">
            <a:xfrm>
              <a:off x="1035" y="2511"/>
              <a:ext cx="6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Line 28"/>
            <p:cNvSpPr>
              <a:spLocks noChangeShapeType="1"/>
            </p:cNvSpPr>
            <p:nvPr/>
          </p:nvSpPr>
          <p:spPr bwMode="auto">
            <a:xfrm>
              <a:off x="909" y="2799"/>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29"/>
            <p:cNvSpPr>
              <a:spLocks noChangeShapeType="1"/>
            </p:cNvSpPr>
            <p:nvPr/>
          </p:nvSpPr>
          <p:spPr bwMode="auto">
            <a:xfrm>
              <a:off x="909" y="2817"/>
              <a:ext cx="0"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Rectangle 30"/>
            <p:cNvSpPr>
              <a:spLocks noChangeArrowheads="1"/>
            </p:cNvSpPr>
            <p:nvPr/>
          </p:nvSpPr>
          <p:spPr bwMode="auto">
            <a:xfrm>
              <a:off x="1044" y="2934"/>
              <a:ext cx="630" cy="87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71" name="Line 31"/>
            <p:cNvSpPr>
              <a:spLocks noChangeShapeType="1"/>
            </p:cNvSpPr>
            <p:nvPr/>
          </p:nvSpPr>
          <p:spPr bwMode="auto">
            <a:xfrm>
              <a:off x="1071" y="3096"/>
              <a:ext cx="5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32"/>
            <p:cNvSpPr>
              <a:spLocks noChangeShapeType="1"/>
            </p:cNvSpPr>
            <p:nvPr/>
          </p:nvSpPr>
          <p:spPr bwMode="auto">
            <a:xfrm flipV="1">
              <a:off x="909" y="3060"/>
              <a:ext cx="135" cy="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33"/>
            <p:cNvSpPr>
              <a:spLocks noChangeShapeType="1"/>
            </p:cNvSpPr>
            <p:nvPr/>
          </p:nvSpPr>
          <p:spPr bwMode="auto">
            <a:xfrm>
              <a:off x="1053" y="3258"/>
              <a:ext cx="5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Line 34"/>
            <p:cNvSpPr>
              <a:spLocks noChangeShapeType="1"/>
            </p:cNvSpPr>
            <p:nvPr/>
          </p:nvSpPr>
          <p:spPr bwMode="auto">
            <a:xfrm>
              <a:off x="1071" y="3699"/>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5" name="Text Box 35"/>
            <p:cNvSpPr txBox="1">
              <a:spLocks noChangeArrowheads="1"/>
            </p:cNvSpPr>
            <p:nvPr/>
          </p:nvSpPr>
          <p:spPr bwMode="auto">
            <a:xfrm>
              <a:off x="954" y="3933"/>
              <a:ext cx="79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ea typeface="宋体" charset="-122"/>
                </a:rPr>
                <a:t>Index table</a:t>
              </a:r>
            </a:p>
          </p:txBody>
        </p:sp>
        <p:sp>
          <p:nvSpPr>
            <p:cNvPr id="35876" name="Text Box 36"/>
            <p:cNvSpPr txBox="1">
              <a:spLocks noChangeArrowheads="1"/>
            </p:cNvSpPr>
            <p:nvPr/>
          </p:nvSpPr>
          <p:spPr bwMode="auto">
            <a:xfrm>
              <a:off x="1908" y="3717"/>
              <a:ext cx="3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ea typeface="宋体" charset="-122"/>
                </a:rPr>
                <a:t>data</a:t>
              </a:r>
            </a:p>
          </p:txBody>
        </p:sp>
        <p:sp>
          <p:nvSpPr>
            <p:cNvPr id="35877" name="Line 37"/>
            <p:cNvSpPr>
              <a:spLocks noChangeShapeType="1"/>
            </p:cNvSpPr>
            <p:nvPr/>
          </p:nvSpPr>
          <p:spPr bwMode="auto">
            <a:xfrm flipV="1">
              <a:off x="1620" y="3033"/>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Oval 38"/>
            <p:cNvSpPr>
              <a:spLocks noChangeArrowheads="1"/>
            </p:cNvSpPr>
            <p:nvPr/>
          </p:nvSpPr>
          <p:spPr bwMode="auto">
            <a:xfrm>
              <a:off x="2052" y="2898"/>
              <a:ext cx="207" cy="18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79" name="Line 39"/>
            <p:cNvSpPr>
              <a:spLocks noChangeShapeType="1"/>
            </p:cNvSpPr>
            <p:nvPr/>
          </p:nvSpPr>
          <p:spPr bwMode="auto">
            <a:xfrm>
              <a:off x="1629" y="3186"/>
              <a:ext cx="36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0" name="Oval 40"/>
            <p:cNvSpPr>
              <a:spLocks noChangeArrowheads="1"/>
            </p:cNvSpPr>
            <p:nvPr/>
          </p:nvSpPr>
          <p:spPr bwMode="auto">
            <a:xfrm>
              <a:off x="2061" y="3132"/>
              <a:ext cx="198" cy="171"/>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41" name="图片 40"/>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2800" dirty="0">
                <a:solidFill>
                  <a:srgbClr val="FFC000"/>
                </a:solidFill>
                <a:ea typeface="宋体" pitchFamily="2" charset="-122"/>
              </a:rPr>
              <a:t>Indexed Allocation – Mapping (Cont.)</a:t>
            </a:r>
          </a:p>
        </p:txBody>
      </p:sp>
      <p:sp>
        <p:nvSpPr>
          <p:cNvPr id="36867" name="Rectangle 3"/>
          <p:cNvSpPr>
            <a:spLocks noGrp="1" noChangeArrowheads="1"/>
          </p:cNvSpPr>
          <p:nvPr>
            <p:ph idx="1"/>
          </p:nvPr>
        </p:nvSpPr>
        <p:spPr/>
        <p:txBody>
          <a:bodyPr/>
          <a:lstStyle/>
          <a:p>
            <a:r>
              <a:rPr lang="en-US" altLang="zh-CN" dirty="0"/>
              <a:t>Two-level index (maximum file size is 512</a:t>
            </a:r>
            <a:r>
              <a:rPr lang="en-US" altLang="zh-CN" baseline="30000" dirty="0"/>
              <a:t>3</a:t>
            </a:r>
            <a:r>
              <a:rPr lang="en-US" altLang="zh-CN" dirty="0"/>
              <a:t>) </a:t>
            </a:r>
            <a:r>
              <a:rPr lang="zh-CN" altLang="en-US" b="1" dirty="0">
                <a:solidFill>
                  <a:srgbClr val="FF0000"/>
                </a:solidFill>
                <a:latin typeface="楷体" pitchFamily="49" charset="-122"/>
                <a:ea typeface="楷体" pitchFamily="49" charset="-122"/>
              </a:rPr>
              <a:t>二级索引</a:t>
            </a:r>
          </a:p>
        </p:txBody>
      </p:sp>
      <p:sp>
        <p:nvSpPr>
          <p:cNvPr id="36868" name="Text Box 4"/>
          <p:cNvSpPr txBox="1">
            <a:spLocks noChangeArrowheads="1"/>
          </p:cNvSpPr>
          <p:nvPr/>
        </p:nvSpPr>
        <p:spPr bwMode="auto">
          <a:xfrm>
            <a:off x="4805363" y="2355850"/>
            <a:ext cx="1662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LA / (512 x 512)</a:t>
            </a:r>
          </a:p>
        </p:txBody>
      </p:sp>
      <p:sp>
        <p:nvSpPr>
          <p:cNvPr id="36869" name="Text Box 5"/>
          <p:cNvSpPr txBox="1">
            <a:spLocks noChangeArrowheads="1"/>
          </p:cNvSpPr>
          <p:nvPr/>
        </p:nvSpPr>
        <p:spPr bwMode="auto">
          <a:xfrm>
            <a:off x="6773864" y="2103438"/>
            <a:ext cx="420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1</a:t>
            </a:r>
            <a:endParaRPr lang="en-US" altLang="zh-CN" sz="1600" b="1">
              <a:latin typeface="Helvetica" pitchFamily="34" charset="0"/>
            </a:endParaRPr>
          </a:p>
        </p:txBody>
      </p:sp>
      <p:sp>
        <p:nvSpPr>
          <p:cNvPr id="36870" name="Text Box 6"/>
          <p:cNvSpPr txBox="1">
            <a:spLocks noChangeArrowheads="1"/>
          </p:cNvSpPr>
          <p:nvPr/>
        </p:nvSpPr>
        <p:spPr bwMode="auto">
          <a:xfrm>
            <a:off x="6773864" y="2616200"/>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endParaRPr lang="en-US" altLang="zh-CN" sz="1600" b="1">
              <a:latin typeface="Helvetica" pitchFamily="34" charset="0"/>
            </a:endParaRPr>
          </a:p>
        </p:txBody>
      </p:sp>
      <p:sp>
        <p:nvSpPr>
          <p:cNvPr id="36871" name="Line 7"/>
          <p:cNvSpPr>
            <a:spLocks noChangeShapeType="1"/>
          </p:cNvSpPr>
          <p:nvPr/>
        </p:nvSpPr>
        <p:spPr bwMode="auto">
          <a:xfrm flipV="1">
            <a:off x="6386513" y="22939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2" name="Line 8"/>
          <p:cNvSpPr>
            <a:spLocks noChangeShapeType="1"/>
          </p:cNvSpPr>
          <p:nvPr/>
        </p:nvSpPr>
        <p:spPr bwMode="auto">
          <a:xfrm>
            <a:off x="6378575" y="25352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Rectangle 9"/>
          <p:cNvSpPr>
            <a:spLocks noChangeArrowheads="1"/>
          </p:cNvSpPr>
          <p:nvPr/>
        </p:nvSpPr>
        <p:spPr bwMode="auto">
          <a:xfrm>
            <a:off x="2365375" y="3581400"/>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1</a:t>
            </a:r>
            <a:r>
              <a:rPr lang="en-US" altLang="zh-CN" sz="2000">
                <a:latin typeface="Helvetica" pitchFamily="34" charset="0"/>
              </a:rPr>
              <a:t> = displacement into outer-index</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1</a:t>
            </a:r>
            <a:r>
              <a:rPr lang="en-US" altLang="zh-CN" sz="2000">
                <a:latin typeface="Helvetica" pitchFamily="34" charset="0"/>
              </a:rPr>
              <a:t> is used as follows:</a:t>
            </a:r>
          </a:p>
        </p:txBody>
      </p:sp>
      <p:sp>
        <p:nvSpPr>
          <p:cNvPr id="36874" name="Text Box 10"/>
          <p:cNvSpPr txBox="1">
            <a:spLocks noChangeArrowheads="1"/>
          </p:cNvSpPr>
          <p:nvPr/>
        </p:nvSpPr>
        <p:spPr bwMode="auto">
          <a:xfrm>
            <a:off x="5187951" y="4384675"/>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r>
              <a:rPr lang="en-US" altLang="zh-CN" sz="1600" b="1">
                <a:latin typeface="Helvetica" pitchFamily="34" charset="0"/>
              </a:rPr>
              <a:t> / 512</a:t>
            </a:r>
          </a:p>
        </p:txBody>
      </p:sp>
      <p:sp>
        <p:nvSpPr>
          <p:cNvPr id="36875" name="Text Box 11"/>
          <p:cNvSpPr txBox="1">
            <a:spLocks noChangeArrowheads="1"/>
          </p:cNvSpPr>
          <p:nvPr/>
        </p:nvSpPr>
        <p:spPr bwMode="auto">
          <a:xfrm>
            <a:off x="6407150" y="4117975"/>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2</a:t>
            </a:r>
            <a:endParaRPr lang="en-US" altLang="zh-CN" sz="1600" b="1">
              <a:latin typeface="Helvetica" pitchFamily="34" charset="0"/>
            </a:endParaRPr>
          </a:p>
        </p:txBody>
      </p:sp>
      <p:sp>
        <p:nvSpPr>
          <p:cNvPr id="36876" name="Text Box 12"/>
          <p:cNvSpPr txBox="1">
            <a:spLocks noChangeArrowheads="1"/>
          </p:cNvSpPr>
          <p:nvPr/>
        </p:nvSpPr>
        <p:spPr bwMode="auto">
          <a:xfrm>
            <a:off x="6407150" y="4630738"/>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2</a:t>
            </a:r>
            <a:endParaRPr lang="en-US" altLang="zh-CN" sz="1600" b="1">
              <a:latin typeface="Helvetica" pitchFamily="34" charset="0"/>
            </a:endParaRPr>
          </a:p>
        </p:txBody>
      </p:sp>
      <p:sp>
        <p:nvSpPr>
          <p:cNvPr id="36877" name="Line 13"/>
          <p:cNvSpPr>
            <a:spLocks noChangeShapeType="1"/>
          </p:cNvSpPr>
          <p:nvPr/>
        </p:nvSpPr>
        <p:spPr bwMode="auto">
          <a:xfrm flipV="1">
            <a:off x="6019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4"/>
          <p:cNvSpPr>
            <a:spLocks noChangeShapeType="1"/>
          </p:cNvSpPr>
          <p:nvPr/>
        </p:nvSpPr>
        <p:spPr bwMode="auto">
          <a:xfrm>
            <a:off x="6011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5"/>
          <p:cNvSpPr>
            <a:spLocks noChangeArrowheads="1"/>
          </p:cNvSpPr>
          <p:nvPr/>
        </p:nvSpPr>
        <p:spPr bwMode="auto">
          <a:xfrm>
            <a:off x="2365375" y="5075239"/>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2</a:t>
            </a:r>
            <a:r>
              <a:rPr lang="en-US" altLang="zh-CN" sz="2000">
                <a:latin typeface="Helvetica" pitchFamily="34" charset="0"/>
              </a:rPr>
              <a:t> = displacement into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2</a:t>
            </a:r>
            <a:r>
              <a:rPr lang="en-US" altLang="zh-CN" sz="2000">
                <a:latin typeface="Helvetica" pitchFamily="34" charset="0"/>
              </a:rPr>
              <a:t> displacement into block of file:</a:t>
            </a:r>
          </a:p>
        </p:txBody>
      </p:sp>
      <p:pic>
        <p:nvPicPr>
          <p:cNvPr id="16" name="图片 1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 – Mapping (Cont.)</a:t>
            </a:r>
          </a:p>
        </p:txBody>
      </p:sp>
      <p:sp>
        <p:nvSpPr>
          <p:cNvPr id="2" name="内容占位符 1"/>
          <p:cNvSpPr>
            <a:spLocks noGrp="1"/>
          </p:cNvSpPr>
          <p:nvPr>
            <p:ph idx="1"/>
          </p:nvPr>
        </p:nvSpPr>
        <p:spPr/>
        <p:txBody>
          <a:bodyPr/>
          <a:lstStyle/>
          <a:p>
            <a:endParaRPr lang="zh-CN" altLang="en-US"/>
          </a:p>
        </p:txBody>
      </p:sp>
      <p:sp>
        <p:nvSpPr>
          <p:cNvPr id="37891" name="Rectangle 3"/>
          <p:cNvSpPr>
            <a:spLocks noChangeArrowheads="1"/>
          </p:cNvSpPr>
          <p:nvPr/>
        </p:nvSpPr>
        <p:spPr bwMode="auto">
          <a:xfrm>
            <a:off x="5881688" y="1400175"/>
            <a:ext cx="1674812" cy="3824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2" name="Rectangle 4"/>
          <p:cNvSpPr>
            <a:spLocks noChangeArrowheads="1"/>
          </p:cNvSpPr>
          <p:nvPr/>
        </p:nvSpPr>
        <p:spPr bwMode="auto">
          <a:xfrm>
            <a:off x="6170613" y="17033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3" name="Rectangle 5"/>
          <p:cNvSpPr>
            <a:spLocks noChangeArrowheads="1"/>
          </p:cNvSpPr>
          <p:nvPr/>
        </p:nvSpPr>
        <p:spPr bwMode="auto">
          <a:xfrm>
            <a:off x="6172201" y="19812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4" name="Rectangle 6"/>
          <p:cNvSpPr>
            <a:spLocks noChangeArrowheads="1"/>
          </p:cNvSpPr>
          <p:nvPr/>
        </p:nvSpPr>
        <p:spPr bwMode="auto">
          <a:xfrm>
            <a:off x="6173788" y="2209800"/>
            <a:ext cx="1096962"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5" name="Rectangle 7"/>
          <p:cNvSpPr>
            <a:spLocks noChangeArrowheads="1"/>
          </p:cNvSpPr>
          <p:nvPr/>
        </p:nvSpPr>
        <p:spPr bwMode="auto">
          <a:xfrm>
            <a:off x="6170613" y="28463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6" name="Rectangle 8"/>
          <p:cNvSpPr>
            <a:spLocks noChangeArrowheads="1"/>
          </p:cNvSpPr>
          <p:nvPr/>
        </p:nvSpPr>
        <p:spPr bwMode="auto">
          <a:xfrm>
            <a:off x="6172201" y="31242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7" name="Rectangle 9"/>
          <p:cNvSpPr>
            <a:spLocks noChangeArrowheads="1"/>
          </p:cNvSpPr>
          <p:nvPr/>
        </p:nvSpPr>
        <p:spPr bwMode="auto">
          <a:xfrm>
            <a:off x="6172200" y="4038600"/>
            <a:ext cx="1066800" cy="838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8" name="Rectangle 10"/>
          <p:cNvSpPr>
            <a:spLocks noChangeArrowheads="1"/>
          </p:cNvSpPr>
          <p:nvPr/>
        </p:nvSpPr>
        <p:spPr bwMode="auto">
          <a:xfrm>
            <a:off x="8382000" y="1219200"/>
            <a:ext cx="1066800" cy="4038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9" name="Rectangle 11"/>
          <p:cNvSpPr>
            <a:spLocks noChangeArrowheads="1"/>
          </p:cNvSpPr>
          <p:nvPr/>
        </p:nvSpPr>
        <p:spPr bwMode="auto">
          <a:xfrm>
            <a:off x="8562976" y="14478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0" name="Rectangle 12"/>
          <p:cNvSpPr>
            <a:spLocks noChangeArrowheads="1"/>
          </p:cNvSpPr>
          <p:nvPr/>
        </p:nvSpPr>
        <p:spPr bwMode="auto">
          <a:xfrm>
            <a:off x="8562976" y="23622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1" name="Rectangle 13"/>
          <p:cNvSpPr>
            <a:spLocks noChangeArrowheads="1"/>
          </p:cNvSpPr>
          <p:nvPr/>
        </p:nvSpPr>
        <p:spPr bwMode="auto">
          <a:xfrm>
            <a:off x="8562976" y="32766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2" name="Rectangle 14"/>
          <p:cNvSpPr>
            <a:spLocks noChangeArrowheads="1"/>
          </p:cNvSpPr>
          <p:nvPr/>
        </p:nvSpPr>
        <p:spPr bwMode="auto">
          <a:xfrm>
            <a:off x="4189413" y="19319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3" name="Rectangle 15"/>
          <p:cNvSpPr>
            <a:spLocks noChangeArrowheads="1"/>
          </p:cNvSpPr>
          <p:nvPr/>
        </p:nvSpPr>
        <p:spPr bwMode="auto">
          <a:xfrm>
            <a:off x="4191001" y="2162175"/>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4" name="Rectangle 16"/>
          <p:cNvSpPr>
            <a:spLocks noChangeArrowheads="1"/>
          </p:cNvSpPr>
          <p:nvPr/>
        </p:nvSpPr>
        <p:spPr bwMode="auto">
          <a:xfrm>
            <a:off x="4191001" y="2438400"/>
            <a:ext cx="1096963" cy="1752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5" name="Rectangle 17"/>
          <p:cNvSpPr>
            <a:spLocks noChangeArrowheads="1"/>
          </p:cNvSpPr>
          <p:nvPr/>
        </p:nvSpPr>
        <p:spPr bwMode="auto">
          <a:xfrm>
            <a:off x="4191001" y="41910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6" name="Rectangle 18"/>
          <p:cNvSpPr>
            <a:spLocks noChangeArrowheads="1"/>
          </p:cNvSpPr>
          <p:nvPr/>
        </p:nvSpPr>
        <p:spPr bwMode="auto">
          <a:xfrm>
            <a:off x="2552701" y="19050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7" name="Line 19"/>
          <p:cNvSpPr>
            <a:spLocks noChangeShapeType="1"/>
          </p:cNvSpPr>
          <p:nvPr/>
        </p:nvSpPr>
        <p:spPr bwMode="auto">
          <a:xfrm>
            <a:off x="3657600" y="2028825"/>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8" name="Line 20"/>
          <p:cNvSpPr>
            <a:spLocks noChangeShapeType="1"/>
          </p:cNvSpPr>
          <p:nvPr/>
        </p:nvSpPr>
        <p:spPr bwMode="auto">
          <a:xfrm flipV="1">
            <a:off x="5281614" y="1828800"/>
            <a:ext cx="890587"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9" name="Line 21"/>
          <p:cNvSpPr>
            <a:spLocks noChangeShapeType="1"/>
          </p:cNvSpPr>
          <p:nvPr/>
        </p:nvSpPr>
        <p:spPr bwMode="auto">
          <a:xfrm>
            <a:off x="5281614" y="2281238"/>
            <a:ext cx="8858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22"/>
          <p:cNvSpPr>
            <a:spLocks noChangeShapeType="1"/>
          </p:cNvSpPr>
          <p:nvPr/>
        </p:nvSpPr>
        <p:spPr bwMode="auto">
          <a:xfrm>
            <a:off x="5291139" y="4300538"/>
            <a:ext cx="885825" cy="266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1" name="Text Box 23"/>
          <p:cNvSpPr txBox="1">
            <a:spLocks noChangeArrowheads="1"/>
          </p:cNvSpPr>
          <p:nvPr/>
        </p:nvSpPr>
        <p:spPr bwMode="auto">
          <a:xfrm>
            <a:off x="4553288" y="3008592"/>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zh-CN" altLang="en-US">
                <a:latin typeface="Helvetica" pitchFamily="34" charset="0"/>
                <a:sym typeface="MT Extra" pitchFamily="18" charset="2"/>
              </a:rPr>
              <a:t></a:t>
            </a:r>
            <a:endParaRPr lang="zh-CN" altLang="en-US">
              <a:latin typeface="Helvetica" pitchFamily="34" charset="0"/>
            </a:endParaRPr>
          </a:p>
        </p:txBody>
      </p:sp>
      <p:sp>
        <p:nvSpPr>
          <p:cNvPr id="37912" name="Line 24"/>
          <p:cNvSpPr>
            <a:spLocks noChangeShapeType="1"/>
          </p:cNvSpPr>
          <p:nvPr/>
        </p:nvSpPr>
        <p:spPr bwMode="auto">
          <a:xfrm flipH="1" flipV="1">
            <a:off x="7258050" y="2986088"/>
            <a:ext cx="13096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3" name="Line 25"/>
          <p:cNvSpPr>
            <a:spLocks noChangeShapeType="1"/>
          </p:cNvSpPr>
          <p:nvPr/>
        </p:nvSpPr>
        <p:spPr bwMode="auto">
          <a:xfrm flipH="1" flipV="1">
            <a:off x="7262813" y="2057400"/>
            <a:ext cx="1295400" cy="623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4" name="Line 26"/>
          <p:cNvSpPr>
            <a:spLocks noChangeShapeType="1"/>
          </p:cNvSpPr>
          <p:nvPr/>
        </p:nvSpPr>
        <p:spPr bwMode="auto">
          <a:xfrm flipH="1">
            <a:off x="7253289" y="1685926"/>
            <a:ext cx="1309687"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5" name="Text Box 27"/>
          <p:cNvSpPr txBox="1">
            <a:spLocks noChangeArrowheads="1"/>
          </p:cNvSpPr>
          <p:nvPr/>
        </p:nvSpPr>
        <p:spPr bwMode="auto">
          <a:xfrm>
            <a:off x="4106863" y="452913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outer-index</a:t>
            </a:r>
          </a:p>
        </p:txBody>
      </p:sp>
      <p:sp>
        <p:nvSpPr>
          <p:cNvPr id="37916" name="Text Box 28"/>
          <p:cNvSpPr txBox="1">
            <a:spLocks noChangeArrowheads="1"/>
          </p:cNvSpPr>
          <p:nvPr/>
        </p:nvSpPr>
        <p:spPr bwMode="auto">
          <a:xfrm>
            <a:off x="6053138" y="53451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index table</a:t>
            </a:r>
          </a:p>
        </p:txBody>
      </p:sp>
      <p:sp>
        <p:nvSpPr>
          <p:cNvPr id="37917" name="Text Box 29"/>
          <p:cNvSpPr txBox="1">
            <a:spLocks noChangeArrowheads="1"/>
          </p:cNvSpPr>
          <p:nvPr/>
        </p:nvSpPr>
        <p:spPr bwMode="auto">
          <a:xfrm>
            <a:off x="8763000" y="5324476"/>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file</a:t>
            </a:r>
          </a:p>
        </p:txBody>
      </p:sp>
      <p:pic>
        <p:nvPicPr>
          <p:cNvPr id="31" name="图片 30"/>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175" y="1130754"/>
            <a:ext cx="6580188"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ChangeArrowheads="1"/>
          </p:cNvSpPr>
          <p:nvPr/>
        </p:nvSpPr>
        <p:spPr bwMode="auto">
          <a:xfrm>
            <a:off x="2082800" y="331788"/>
            <a:ext cx="89411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800" b="1" dirty="0">
                <a:solidFill>
                  <a:srgbClr val="FFC000"/>
                </a:solidFill>
                <a:latin typeface="+mj-lt"/>
                <a:ea typeface="宋体" pitchFamily="2" charset="-122"/>
                <a:cs typeface="+mj-cs"/>
              </a:rPr>
              <a:t>Combined Scheme:  UNIX UFS</a:t>
            </a:r>
            <a:r>
              <a:rPr lang="zh-CN" altLang="en-US" sz="2800" b="1" dirty="0">
                <a:solidFill>
                  <a:srgbClr val="FFC000"/>
                </a:solidFill>
                <a:latin typeface="+mj-lt"/>
                <a:ea typeface="宋体" pitchFamily="2" charset="-122"/>
                <a:cs typeface="+mj-cs"/>
              </a:rPr>
              <a:t> </a:t>
            </a:r>
            <a:r>
              <a:rPr lang="en-US" altLang="zh-CN" sz="2800" b="1" dirty="0">
                <a:solidFill>
                  <a:srgbClr val="FFC000"/>
                </a:solidFill>
                <a:latin typeface="+mj-lt"/>
                <a:ea typeface="宋体" pitchFamily="2" charset="-122"/>
                <a:cs typeface="+mj-cs"/>
              </a:rPr>
              <a:t>(4K bytes per block)</a:t>
            </a:r>
          </a:p>
        </p:txBody>
      </p:sp>
      <p:sp>
        <p:nvSpPr>
          <p:cNvPr id="2" name="内容占位符 1"/>
          <p:cNvSpPr>
            <a:spLocks noGrp="1"/>
          </p:cNvSpPr>
          <p:nvPr>
            <p:ph idx="1"/>
          </p:nvPr>
        </p:nvSpPr>
        <p:spPr>
          <a:xfrm>
            <a:off x="575469" y="1011464"/>
            <a:ext cx="10972800" cy="4530725"/>
          </a:xfrm>
        </p:spPr>
        <p:txBody>
          <a:bodyPr/>
          <a:lstStyle/>
          <a:p>
            <a:r>
              <a:rPr lang="en-US" altLang="zh-CN" dirty="0">
                <a:solidFill>
                  <a:srgbClr val="CC0000"/>
                </a:solidFill>
                <a:ea typeface="宋体" charset="-122"/>
              </a:rPr>
              <a:t>Linux ext2/ext3</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2050" name="Ink 4"/>
              <p14:cNvContentPartPr>
                <a14:cpLocks xmlns:a14="http://schemas.microsoft.com/office/drawing/2010/main" noRot="1" noChangeAspect="1" noEditPoints="1" noChangeArrowheads="1" noChangeShapeType="1"/>
              </p14:cNvContentPartPr>
              <p14:nvPr/>
            </p14:nvContentPartPr>
            <p14:xfrm>
              <a:off x="3559175" y="2419350"/>
              <a:ext cx="1588" cy="1588"/>
            </p14:xfrm>
          </p:contentPart>
        </mc:Choice>
        <mc:Fallback xmlns="">
          <p:pic>
            <p:nvPicPr>
              <p:cNvPr id="2050" name="Ink 4"/>
              <p:cNvPicPr>
                <a:picLocks noRot="1" noChangeAspect="1" noEditPoints="1" noChangeArrowheads="1" noChangeShapeType="1"/>
              </p:cNvPicPr>
              <p:nvPr/>
            </p:nvPicPr>
            <p:blipFill>
              <a:blip r:embed="rId5"/>
              <a:stretch>
                <a:fillRect/>
              </a:stretch>
            </p:blipFill>
            <p:spPr>
              <a:xfrm>
                <a:off x="3481363" y="2341538"/>
                <a:ext cx="157212" cy="157212"/>
              </a:xfrm>
              <a:prstGeom prst="rect">
                <a:avLst/>
              </a:prstGeom>
            </p:spPr>
          </p:pic>
        </mc:Fallback>
      </mc:AlternateContent>
      <p:pic>
        <p:nvPicPr>
          <p:cNvPr id="6" name="图片 5"/>
          <p:cNvPicPr>
            <a:picLocks noChangeAspect="1"/>
          </p:cNvPicPr>
          <p:nvPr/>
        </p:nvPicPr>
        <p:blipFill>
          <a:blip r:embed="rId6"/>
          <a:stretch>
            <a:fillRect/>
          </a:stretch>
        </p:blipFill>
        <p:spPr>
          <a:xfrm>
            <a:off x="11204269" y="80165"/>
            <a:ext cx="909644" cy="48577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z="2800" dirty="0">
                <a:solidFill>
                  <a:srgbClr val="FFC000"/>
                </a:solidFill>
                <a:ea typeface="宋体" pitchFamily="2" charset="-122"/>
              </a:rPr>
              <a:t>课堂练习</a:t>
            </a:r>
          </a:p>
        </p:txBody>
      </p:sp>
      <p:sp>
        <p:nvSpPr>
          <p:cNvPr id="38915" name="Rectangle 3"/>
          <p:cNvSpPr>
            <a:spLocks noGrp="1" noChangeArrowheads="1"/>
          </p:cNvSpPr>
          <p:nvPr>
            <p:ph idx="1"/>
          </p:nvPr>
        </p:nvSpPr>
        <p:spPr/>
        <p:txBody>
          <a:bodyPr/>
          <a:lstStyle/>
          <a:p>
            <a:pPr algn="just"/>
            <a:r>
              <a:rPr lang="zh-CN" altLang="en-US" dirty="0">
                <a:latin typeface="Times New Roman" pitchFamily="18" charset="0"/>
                <a:ea typeface="楷体_GB2312" pitchFamily="49" charset="-122"/>
                <a:cs typeface="Times New Roman" pitchFamily="18" charset="0"/>
              </a:rPr>
              <a:t>一个文件系统中有一个20</a:t>
            </a:r>
            <a:r>
              <a:rPr lang="en-US" altLang="zh-CN" dirty="0">
                <a:latin typeface="Times New Roman" pitchFamily="18" charset="0"/>
                <a:ea typeface="楷体_GB2312" pitchFamily="49" charset="-122"/>
                <a:cs typeface="Times New Roman" pitchFamily="18" charset="0"/>
              </a:rPr>
              <a:t>MB</a:t>
            </a:r>
            <a:r>
              <a:rPr lang="zh-CN" altLang="en-US" dirty="0">
                <a:latin typeface="Times New Roman" pitchFamily="18" charset="0"/>
                <a:ea typeface="楷体_GB2312" pitchFamily="49" charset="-122"/>
                <a:cs typeface="Times New Roman" pitchFamily="18" charset="0"/>
              </a:rPr>
              <a:t>大文件和一个20</a:t>
            </a:r>
            <a:r>
              <a:rPr lang="en-US" altLang="zh-CN" dirty="0">
                <a:latin typeface="Times New Roman" pitchFamily="18" charset="0"/>
                <a:ea typeface="楷体_GB2312" pitchFamily="49" charset="-122"/>
                <a:cs typeface="Times New Roman" pitchFamily="18" charset="0"/>
              </a:rPr>
              <a:t>KB</a:t>
            </a:r>
            <a:r>
              <a:rPr lang="zh-CN" altLang="en-US" dirty="0">
                <a:latin typeface="Times New Roman" pitchFamily="18" charset="0"/>
                <a:ea typeface="楷体_GB2312" pitchFamily="49" charset="-122"/>
                <a:cs typeface="Times New Roman" pitchFamily="18" charset="0"/>
              </a:rPr>
              <a:t>小文件,当分别采用连续、链接分配、链接索引、二级索引、</a:t>
            </a:r>
            <a:r>
              <a:rPr lang="en-US" altLang="zh-CN" dirty="0">
                <a:latin typeface="Times New Roman" pitchFamily="18" charset="0"/>
                <a:ea typeface="楷体_GB2312" pitchFamily="49" charset="-122"/>
                <a:cs typeface="Times New Roman" pitchFamily="18" charset="0"/>
              </a:rPr>
              <a:t>Linux</a:t>
            </a:r>
            <a:r>
              <a:rPr lang="zh-CN" altLang="en-US" dirty="0">
                <a:latin typeface="Times New Roman" pitchFamily="18" charset="0"/>
                <a:ea typeface="楷体_GB2312" pitchFamily="49" charset="-122"/>
                <a:cs typeface="Times New Roman" pitchFamily="18" charset="0"/>
              </a:rPr>
              <a:t>混合分配方案时，每块大小为4096</a:t>
            </a:r>
            <a:r>
              <a:rPr lang="en-US" altLang="zh-CN" dirty="0">
                <a:latin typeface="Times New Roman" pitchFamily="18" charset="0"/>
                <a:ea typeface="楷体_GB2312" pitchFamily="49" charset="-122"/>
                <a:cs typeface="Times New Roman" pitchFamily="18" charset="0"/>
              </a:rPr>
              <a:t>B</a:t>
            </a:r>
            <a:r>
              <a:rPr lang="zh-CN" altLang="en-US" dirty="0">
                <a:latin typeface="Times New Roman" pitchFamily="18" charset="0"/>
                <a:ea typeface="楷体_GB2312" pitchFamily="49" charset="-122"/>
                <a:cs typeface="Times New Roman" pitchFamily="18" charset="0"/>
              </a:rPr>
              <a:t>，每块地址用4</a:t>
            </a:r>
            <a:r>
              <a:rPr lang="en-US" altLang="zh-CN" dirty="0">
                <a:latin typeface="Times New Roman" pitchFamily="18" charset="0"/>
                <a:ea typeface="楷体_GB2312" pitchFamily="49" charset="-122"/>
                <a:cs typeface="Times New Roman" pitchFamily="18" charset="0"/>
              </a:rPr>
              <a:t>B</a:t>
            </a:r>
            <a:r>
              <a:rPr lang="zh-CN" altLang="en-US" dirty="0">
                <a:latin typeface="Times New Roman" pitchFamily="18" charset="0"/>
                <a:ea typeface="楷体_GB2312" pitchFamily="49" charset="-122"/>
                <a:cs typeface="Times New Roman" pitchFamily="18" charset="0"/>
              </a:rPr>
              <a:t>表示，</a:t>
            </a:r>
            <a:r>
              <a:rPr lang="en-US" altLang="zh-CN" dirty="0">
                <a:latin typeface="Times New Roman" pitchFamily="18" charset="0"/>
                <a:ea typeface="楷体_GB2312" pitchFamily="49" charset="-122"/>
                <a:cs typeface="Times New Roman" pitchFamily="18" charset="0"/>
              </a:rPr>
              <a:t>Linux</a:t>
            </a:r>
            <a:r>
              <a:rPr lang="zh-CN" altLang="en-US" dirty="0">
                <a:latin typeface="Times New Roman" pitchFamily="18" charset="0"/>
                <a:ea typeface="楷体_GB2312" pitchFamily="49" charset="-122"/>
                <a:cs typeface="Times New Roman" pitchFamily="18" charset="0"/>
              </a:rPr>
              <a:t>混合分配方案有</a:t>
            </a:r>
            <a:r>
              <a:rPr lang="en-US" altLang="zh-CN" dirty="0">
                <a:latin typeface="Times New Roman" pitchFamily="18" charset="0"/>
                <a:ea typeface="楷体_GB2312" pitchFamily="49" charset="-122"/>
                <a:cs typeface="Times New Roman" pitchFamily="18" charset="0"/>
              </a:rPr>
              <a:t>12</a:t>
            </a:r>
            <a:r>
              <a:rPr lang="zh-CN" altLang="en-US" dirty="0">
                <a:latin typeface="Times New Roman" pitchFamily="18" charset="0"/>
                <a:ea typeface="楷体_GB2312" pitchFamily="49" charset="-122"/>
                <a:cs typeface="Times New Roman" pitchFamily="18" charset="0"/>
              </a:rPr>
              <a:t>个直接地址指针、</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个一级索引、</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a:t>
            </a:r>
            <a:r>
              <a:rPr lang="en-US" altLang="zh-CN" dirty="0">
                <a:latin typeface="Times New Roman" pitchFamily="18" charset="0"/>
                <a:ea typeface="楷体_GB2312" pitchFamily="49" charset="-122"/>
                <a:cs typeface="Times New Roman" pitchFamily="18" charset="0"/>
              </a:rPr>
              <a:t>2</a:t>
            </a:r>
            <a:r>
              <a:rPr lang="zh-CN" altLang="en-US" dirty="0">
                <a:latin typeface="Times New Roman" pitchFamily="18" charset="0"/>
                <a:ea typeface="楷体_GB2312" pitchFamily="49" charset="-122"/>
                <a:cs typeface="Times New Roman" pitchFamily="18" charset="0"/>
              </a:rPr>
              <a:t>级索引和</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个三级索引，问:</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（1）各文件系统管理的最大的文件是多少? </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（2）每种方案对大、小两文件各需要多少专用块来记录文件的物理地址(说明各块的用途) ?</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（3）如需要读大文件前面第5.5</a:t>
            </a:r>
            <a:r>
              <a:rPr lang="en-US" altLang="zh-CN" dirty="0">
                <a:latin typeface="Times New Roman" pitchFamily="18" charset="0"/>
                <a:ea typeface="楷体_GB2312" pitchFamily="49" charset="-122"/>
                <a:cs typeface="Times New Roman" pitchFamily="18" charset="0"/>
              </a:rPr>
              <a:t>KB</a:t>
            </a:r>
            <a:r>
              <a:rPr lang="zh-CN" altLang="en-US" dirty="0">
                <a:latin typeface="Times New Roman" pitchFamily="18" charset="0"/>
                <a:ea typeface="楷体_GB2312" pitchFamily="49" charset="-122"/>
                <a:cs typeface="Times New Roman" pitchFamily="18" charset="0"/>
              </a:rPr>
              <a:t>的信息和后面第（16</a:t>
            </a:r>
            <a:r>
              <a:rPr lang="en-US" altLang="zh-CN" dirty="0">
                <a:latin typeface="Times New Roman" pitchFamily="18" charset="0"/>
                <a:ea typeface="楷体_GB2312" pitchFamily="49" charset="-122"/>
                <a:cs typeface="Times New Roman" pitchFamily="18" charset="0"/>
              </a:rPr>
              <a:t>M＋5.5KB）</a:t>
            </a:r>
            <a:r>
              <a:rPr lang="zh-CN" altLang="en-US" dirty="0">
                <a:latin typeface="Times New Roman" pitchFamily="18" charset="0"/>
                <a:ea typeface="楷体_GB2312" pitchFamily="49" charset="-122"/>
                <a:cs typeface="Times New Roman" pitchFamily="18" charset="0"/>
              </a:rPr>
              <a:t>的信息，则每个方案各需要多少次磁盘</a:t>
            </a:r>
            <a:r>
              <a:rPr lang="en-US" altLang="zh-CN" dirty="0">
                <a:latin typeface="Times New Roman" pitchFamily="18" charset="0"/>
                <a:ea typeface="楷体_GB2312" pitchFamily="49" charset="-122"/>
                <a:cs typeface="Times New Roman" pitchFamily="18" charset="0"/>
              </a:rPr>
              <a:t>I/O</a:t>
            </a:r>
            <a:r>
              <a:rPr lang="zh-CN" altLang="en-US" dirty="0">
                <a:latin typeface="Times New Roman" pitchFamily="18" charset="0"/>
                <a:ea typeface="楷体_GB2312" pitchFamily="49" charset="-122"/>
                <a:cs typeface="Times New Roman" pitchFamily="18" charset="0"/>
              </a:rPr>
              <a:t>操作?</a:t>
            </a:r>
            <a:r>
              <a:rPr lang="zh-CN" altLang="en-US" sz="1600" dirty="0">
                <a:latin typeface="楷体_GB2312" pitchFamily="49" charset="-122"/>
                <a:ea typeface="楷体_GB2312" pitchFamily="49" charset="-122"/>
                <a:cs typeface="Times New Roman" pitchFamily="18" charset="0"/>
              </a:rPr>
              <a:t> </a:t>
            </a:r>
          </a:p>
          <a:p>
            <a:pPr algn="just">
              <a:buFont typeface="Monotype Sorts" pitchFamily="2" charset="2"/>
              <a:buNone/>
            </a:pPr>
            <a:r>
              <a:rPr lang="zh-CN" altLang="en-US" dirty="0">
                <a:latin typeface="宋体" charset="-122"/>
                <a:ea typeface="楷体_GB2312" pitchFamily="49" charset="-122"/>
                <a:cs typeface="Times New Roman" pitchFamily="18" charset="0"/>
              </a:rPr>
              <a:t>	</a:t>
            </a:r>
          </a:p>
          <a:p>
            <a:pPr algn="just">
              <a:buFont typeface="Monotype Sorts" pitchFamily="2" charset="2"/>
              <a:buNone/>
            </a:pPr>
            <a:r>
              <a:rPr lang="zh-CN" altLang="en-US" sz="2000" dirty="0">
                <a:latin typeface="宋体" charset="-122"/>
                <a:ea typeface="楷体_GB2312" pitchFamily="49" charset="-122"/>
                <a:cs typeface="Times New Roman" pitchFamily="18" charset="0"/>
              </a:rPr>
              <a:t>                                                   </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solidFill>
                  <a:srgbClr val="00B050"/>
                </a:solidFill>
              </a:rPr>
              <a:t>11.5 Free-Space Management</a:t>
            </a:r>
            <a:endParaRPr lang="zh-CN" altLang="en-US" dirty="0">
              <a:solidFill>
                <a:srgbClr val="00B050"/>
              </a:solidFill>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5503320" y="1528200"/>
              <a:ext cx="360" cy="360"/>
            </p14:xfrm>
          </p:contentPart>
        </mc:Choice>
        <mc:Fallback xmlns="">
          <p:pic>
            <p:nvPicPr>
              <p:cNvPr id="2" name="墨迹 1"/>
              <p:cNvPicPr/>
              <p:nvPr/>
            </p:nvPicPr>
            <p:blipFill>
              <a:blip r:embed="rId3"/>
              <a:stretch>
                <a:fillRect/>
              </a:stretch>
            </p:blipFill>
            <p:spPr>
              <a:xfrm>
                <a:off x="5493960" y="1518840"/>
                <a:ext cx="19080" cy="19080"/>
              </a:xfrm>
              <a:prstGeom prst="rect">
                <a:avLst/>
              </a:prstGeom>
            </p:spPr>
          </p:pic>
        </mc:Fallback>
      </mc:AlternateContent>
    </p:spTree>
    <p:extLst>
      <p:ext uri="{BB962C8B-B14F-4D97-AF65-F5344CB8AC3E}">
        <p14:creationId xmlns:p14="http://schemas.microsoft.com/office/powerpoint/2010/main" val="3766751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Free-Space Management</a:t>
            </a:r>
          </a:p>
        </p:txBody>
      </p:sp>
      <p:sp>
        <p:nvSpPr>
          <p:cNvPr id="39939" name="Rectangle 3"/>
          <p:cNvSpPr>
            <a:spLocks noGrp="1" noChangeArrowheads="1"/>
          </p:cNvSpPr>
          <p:nvPr>
            <p:ph idx="1"/>
          </p:nvPr>
        </p:nvSpPr>
        <p:spPr/>
        <p:txBody>
          <a:bodyPr/>
          <a:lstStyle/>
          <a:p>
            <a:pPr>
              <a:buFont typeface="Monotype Sorts" pitchFamily="2" charset="2"/>
              <a:buAutoNum type="arabicPeriod"/>
            </a:pPr>
            <a:r>
              <a:rPr lang="en-US" altLang="zh-CN" b="1" dirty="0">
                <a:solidFill>
                  <a:srgbClr val="FF0066"/>
                </a:solidFill>
              </a:rPr>
              <a:t>Bitmap</a:t>
            </a:r>
            <a:r>
              <a:rPr lang="zh-CN" altLang="en-US" b="1" dirty="0">
                <a:solidFill>
                  <a:srgbClr val="FF0066"/>
                </a:solidFill>
                <a:ea typeface="宋体" charset="-122"/>
              </a:rPr>
              <a:t>（位图）</a:t>
            </a:r>
            <a:r>
              <a:rPr lang="zh-CN" altLang="en-US" dirty="0"/>
              <a:t>   </a:t>
            </a:r>
            <a:r>
              <a:rPr lang="en-US" altLang="zh-CN" dirty="0"/>
              <a:t>(</a:t>
            </a:r>
            <a:r>
              <a:rPr lang="en-US" altLang="zh-CN" i="1" dirty="0"/>
              <a:t>n</a:t>
            </a:r>
            <a:r>
              <a:rPr lang="en-US" altLang="zh-CN" dirty="0"/>
              <a:t> blocks)</a:t>
            </a:r>
          </a:p>
        </p:txBody>
      </p:sp>
      <p:sp>
        <p:nvSpPr>
          <p:cNvPr id="39940" name="Rectangle 4"/>
          <p:cNvSpPr>
            <a:spLocks noChangeArrowheads="1"/>
          </p:cNvSpPr>
          <p:nvPr/>
        </p:nvSpPr>
        <p:spPr bwMode="auto">
          <a:xfrm>
            <a:off x="439578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1" name="Rectangle 5"/>
          <p:cNvSpPr>
            <a:spLocks noChangeArrowheads="1"/>
          </p:cNvSpPr>
          <p:nvPr/>
        </p:nvSpPr>
        <p:spPr bwMode="auto">
          <a:xfrm>
            <a:off x="472440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2" name="Rectangle 6"/>
          <p:cNvSpPr>
            <a:spLocks noChangeArrowheads="1"/>
          </p:cNvSpPr>
          <p:nvPr/>
        </p:nvSpPr>
        <p:spPr bwMode="auto">
          <a:xfrm>
            <a:off x="5053013"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3" name="Rectangle 7"/>
          <p:cNvSpPr>
            <a:spLocks noChangeArrowheads="1"/>
          </p:cNvSpPr>
          <p:nvPr/>
        </p:nvSpPr>
        <p:spPr bwMode="auto">
          <a:xfrm>
            <a:off x="5381626"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4" name="Rectangle 8"/>
          <p:cNvSpPr>
            <a:spLocks noChangeArrowheads="1"/>
          </p:cNvSpPr>
          <p:nvPr/>
        </p:nvSpPr>
        <p:spPr bwMode="auto">
          <a:xfrm>
            <a:off x="571023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5" name="Rectangle 9"/>
          <p:cNvSpPr>
            <a:spLocks noChangeArrowheads="1"/>
          </p:cNvSpPr>
          <p:nvPr/>
        </p:nvSpPr>
        <p:spPr bwMode="auto">
          <a:xfrm>
            <a:off x="603885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6" name="Rectangle 10"/>
          <p:cNvSpPr>
            <a:spLocks noChangeArrowheads="1"/>
          </p:cNvSpPr>
          <p:nvPr/>
        </p:nvSpPr>
        <p:spPr bwMode="auto">
          <a:xfrm>
            <a:off x="6400800" y="2085975"/>
            <a:ext cx="1219200"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Helvetica" pitchFamily="34" charset="0"/>
              </a:rPr>
              <a:t>…</a:t>
            </a:r>
            <a:endParaRPr lang="en-US" altLang="zh-CN">
              <a:latin typeface="Helvetica" pitchFamily="34" charset="0"/>
            </a:endParaRPr>
          </a:p>
        </p:txBody>
      </p:sp>
      <p:sp>
        <p:nvSpPr>
          <p:cNvPr id="39947" name="Rectangle 11"/>
          <p:cNvSpPr>
            <a:spLocks noChangeArrowheads="1"/>
          </p:cNvSpPr>
          <p:nvPr/>
        </p:nvSpPr>
        <p:spPr bwMode="auto">
          <a:xfrm>
            <a:off x="762000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8" name="Text Box 12"/>
          <p:cNvSpPr txBox="1">
            <a:spLocks noChangeArrowheads="1"/>
          </p:cNvSpPr>
          <p:nvPr/>
        </p:nvSpPr>
        <p:spPr bwMode="auto">
          <a:xfrm>
            <a:off x="44196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0</a:t>
            </a:r>
          </a:p>
        </p:txBody>
      </p:sp>
      <p:sp>
        <p:nvSpPr>
          <p:cNvPr id="39949" name="Text Box 13"/>
          <p:cNvSpPr txBox="1">
            <a:spLocks noChangeArrowheads="1"/>
          </p:cNvSpPr>
          <p:nvPr/>
        </p:nvSpPr>
        <p:spPr bwMode="auto">
          <a:xfrm>
            <a:off x="47244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1</a:t>
            </a:r>
          </a:p>
        </p:txBody>
      </p:sp>
      <p:sp>
        <p:nvSpPr>
          <p:cNvPr id="39950" name="Text Box 14"/>
          <p:cNvSpPr txBox="1">
            <a:spLocks noChangeArrowheads="1"/>
          </p:cNvSpPr>
          <p:nvPr/>
        </p:nvSpPr>
        <p:spPr bwMode="auto">
          <a:xfrm>
            <a:off x="51816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2</a:t>
            </a:r>
          </a:p>
        </p:txBody>
      </p:sp>
      <p:sp>
        <p:nvSpPr>
          <p:cNvPr id="39951" name="Text Box 15"/>
          <p:cNvSpPr txBox="1">
            <a:spLocks noChangeArrowheads="1"/>
          </p:cNvSpPr>
          <p:nvPr/>
        </p:nvSpPr>
        <p:spPr bwMode="auto">
          <a:xfrm>
            <a:off x="7518400" y="16764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n-1</a:t>
            </a:r>
          </a:p>
        </p:txBody>
      </p:sp>
      <p:sp>
        <p:nvSpPr>
          <p:cNvPr id="39952" name="Text Box 16"/>
          <p:cNvSpPr txBox="1">
            <a:spLocks noChangeArrowheads="1"/>
          </p:cNvSpPr>
          <p:nvPr/>
        </p:nvSpPr>
        <p:spPr bwMode="auto">
          <a:xfrm>
            <a:off x="4171950" y="2940051"/>
            <a:ext cx="800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bit[</a:t>
            </a:r>
            <a:r>
              <a:rPr lang="en-US" altLang="zh-CN" i="1">
                <a:latin typeface="Helvetica" pitchFamily="34" charset="0"/>
              </a:rPr>
              <a:t>i</a:t>
            </a:r>
            <a:r>
              <a:rPr lang="en-US" altLang="zh-CN">
                <a:latin typeface="Helvetica" pitchFamily="34" charset="0"/>
              </a:rPr>
              <a:t>] =</a:t>
            </a:r>
          </a:p>
        </p:txBody>
      </p:sp>
      <p:sp>
        <p:nvSpPr>
          <p:cNvPr id="39954" name="Text Box 18"/>
          <p:cNvSpPr txBox="1">
            <a:spLocks noChangeArrowheads="1"/>
          </p:cNvSpPr>
          <p:nvPr/>
        </p:nvSpPr>
        <p:spPr bwMode="auto">
          <a:xfrm>
            <a:off x="5257801" y="2743201"/>
            <a:ext cx="2416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a:latin typeface="Helvetica" pitchFamily="34" charset="0"/>
              </a:rPr>
              <a:t>0 </a:t>
            </a:r>
            <a:r>
              <a:rPr lang="en-US" altLang="zh-CN">
                <a:latin typeface="Helvetica" pitchFamily="34" charset="0"/>
                <a:sym typeface="Symbol" pitchFamily="18" charset="2"/>
              </a:rPr>
              <a:t> block[</a:t>
            </a:r>
            <a:r>
              <a:rPr lang="en-US" altLang="zh-CN" i="1">
                <a:latin typeface="Helvetica" pitchFamily="34" charset="0"/>
                <a:sym typeface="Symbol" pitchFamily="18" charset="2"/>
              </a:rPr>
              <a:t>i</a:t>
            </a:r>
            <a:r>
              <a:rPr lang="en-US" altLang="zh-CN">
                <a:latin typeface="Helvetica" pitchFamily="34" charset="0"/>
                <a:sym typeface="Symbol" pitchFamily="18" charset="2"/>
              </a:rPr>
              <a:t>] free</a:t>
            </a:r>
          </a:p>
          <a:p>
            <a:pPr>
              <a:spcBef>
                <a:spcPct val="50000"/>
              </a:spcBef>
            </a:pPr>
            <a:r>
              <a:rPr lang="en-US" altLang="zh-CN">
                <a:latin typeface="Helvetica" pitchFamily="34" charset="0"/>
                <a:sym typeface="Symbol" pitchFamily="18" charset="2"/>
              </a:rPr>
              <a:t>1 </a:t>
            </a:r>
            <a:r>
              <a:rPr lang="en-US" altLang="zh-CN">
                <a:latin typeface="Helvetica" pitchFamily="34" charset="0"/>
              </a:rPr>
              <a:t> </a:t>
            </a:r>
            <a:r>
              <a:rPr lang="en-US" altLang="zh-CN">
                <a:latin typeface="Helvetica" pitchFamily="34" charset="0"/>
                <a:sym typeface="Symbol" pitchFamily="18" charset="2"/>
              </a:rPr>
              <a:t> block[</a:t>
            </a:r>
            <a:r>
              <a:rPr lang="en-US" altLang="zh-CN" i="1">
                <a:latin typeface="Helvetica" pitchFamily="34" charset="0"/>
                <a:sym typeface="Symbol" pitchFamily="18" charset="2"/>
              </a:rPr>
              <a:t>i</a:t>
            </a:r>
            <a:r>
              <a:rPr lang="en-US" altLang="zh-CN">
                <a:latin typeface="Helvetica" pitchFamily="34" charset="0"/>
                <a:sym typeface="Symbol" pitchFamily="18" charset="2"/>
              </a:rPr>
              <a:t>] occupied</a:t>
            </a:r>
          </a:p>
        </p:txBody>
      </p:sp>
      <p:sp>
        <p:nvSpPr>
          <p:cNvPr id="39955" name="Rectangle 19"/>
          <p:cNvSpPr>
            <a:spLocks noChangeArrowheads="1"/>
          </p:cNvSpPr>
          <p:nvPr/>
        </p:nvSpPr>
        <p:spPr bwMode="auto">
          <a:xfrm>
            <a:off x="2514600" y="3886201"/>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20000"/>
              </a:spcBef>
              <a:buClr>
                <a:schemeClr val="folHlink"/>
              </a:buClr>
              <a:buFont typeface="Monotype Sorts" pitchFamily="2" charset="2"/>
              <a:buNone/>
            </a:pPr>
            <a:r>
              <a:rPr kumimoji="1" lang="zh-CN" altLang="en-US" sz="2000" dirty="0">
                <a:latin typeface="Helvetica" pitchFamily="34" charset="0"/>
              </a:rPr>
              <a:t>例如：连续分配方法的</a:t>
            </a:r>
            <a:r>
              <a:rPr kumimoji="1" lang="en-US" altLang="zh-CN" sz="2000" dirty="0">
                <a:latin typeface="Helvetica" pitchFamily="34" charset="0"/>
              </a:rPr>
              <a:t>number of free block calculation</a:t>
            </a:r>
          </a:p>
        </p:txBody>
      </p:sp>
      <p:sp>
        <p:nvSpPr>
          <p:cNvPr id="39956" name="Text Box 20"/>
          <p:cNvSpPr txBox="1">
            <a:spLocks noChangeArrowheads="1"/>
          </p:cNvSpPr>
          <p:nvPr/>
        </p:nvSpPr>
        <p:spPr bwMode="auto">
          <a:xfrm>
            <a:off x="1533466" y="4678333"/>
            <a:ext cx="8388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r>
              <a:rPr lang="en-US" altLang="zh-CN" sz="2000" dirty="0">
                <a:latin typeface="Helvetica" pitchFamily="34" charset="0"/>
              </a:rPr>
              <a:t>(number of bits per word) *(number of 0-value words) +offset of first 1 bit</a:t>
            </a:r>
          </a:p>
        </p:txBody>
      </p:sp>
      <p:pic>
        <p:nvPicPr>
          <p:cNvPr id="21" name="图片 20"/>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809360" y="4692240"/>
              <a:ext cx="8012160" cy="548280"/>
            </p14:xfrm>
          </p:contentPart>
        </mc:Choice>
        <mc:Fallback xmlns="">
          <p:pic>
            <p:nvPicPr>
              <p:cNvPr id="2" name="墨迹 1"/>
              <p:cNvPicPr/>
              <p:nvPr/>
            </p:nvPicPr>
            <p:blipFill>
              <a:blip r:embed="rId5"/>
              <a:stretch>
                <a:fillRect/>
              </a:stretch>
            </p:blipFill>
            <p:spPr>
              <a:xfrm>
                <a:off x="1800000" y="4682880"/>
                <a:ext cx="8030880" cy="5670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t>Free-Space Management (Cont.)</a:t>
            </a:r>
          </a:p>
        </p:txBody>
      </p:sp>
      <p:sp>
        <p:nvSpPr>
          <p:cNvPr id="40963" name="Rectangle 3"/>
          <p:cNvSpPr>
            <a:spLocks noGrp="1" noChangeArrowheads="1"/>
          </p:cNvSpPr>
          <p:nvPr>
            <p:ph idx="1"/>
          </p:nvPr>
        </p:nvSpPr>
        <p:spPr/>
        <p:txBody>
          <a:bodyPr/>
          <a:lstStyle/>
          <a:p>
            <a:pPr>
              <a:lnSpc>
                <a:spcPct val="90000"/>
              </a:lnSpc>
              <a:tabLst>
                <a:tab pos="1312863" algn="l"/>
              </a:tabLst>
            </a:pPr>
            <a:r>
              <a:rPr lang="en-US" altLang="zh-CN" sz="2000" dirty="0"/>
              <a:t>Bitmap requires extra space</a:t>
            </a:r>
          </a:p>
          <a:p>
            <a:pPr marL="800100" lvl="1" indent="-342900">
              <a:lnSpc>
                <a:spcPct val="90000"/>
              </a:lnSpc>
              <a:tabLst>
                <a:tab pos="1312863" algn="l"/>
              </a:tabLst>
            </a:pPr>
            <a:r>
              <a:rPr lang="en-US" altLang="zh-CN" sz="1800" dirty="0"/>
              <a:t>Example:</a:t>
            </a:r>
          </a:p>
          <a:p>
            <a:pPr>
              <a:lnSpc>
                <a:spcPct val="90000"/>
              </a:lnSpc>
              <a:buNone/>
              <a:tabLst>
                <a:tab pos="1312863" algn="l"/>
              </a:tabLst>
            </a:pPr>
            <a:r>
              <a:rPr lang="en-US" altLang="zh-CN" sz="2000" dirty="0"/>
              <a:t>		block size = 2</a:t>
            </a:r>
            <a:r>
              <a:rPr lang="en-US" altLang="zh-CN" sz="2000" baseline="30000" dirty="0"/>
              <a:t>12</a:t>
            </a:r>
            <a:r>
              <a:rPr lang="en-US" altLang="zh-CN" sz="2000" dirty="0"/>
              <a:t> bytes</a:t>
            </a:r>
          </a:p>
          <a:p>
            <a:pPr>
              <a:lnSpc>
                <a:spcPct val="90000"/>
              </a:lnSpc>
              <a:buNone/>
              <a:tabLst>
                <a:tab pos="1312863" algn="l"/>
              </a:tabLst>
            </a:pPr>
            <a:r>
              <a:rPr lang="en-US" altLang="zh-CN" sz="2000" dirty="0"/>
              <a:t>		disk size = 2</a:t>
            </a:r>
            <a:r>
              <a:rPr lang="en-US" altLang="zh-CN" sz="2000" baseline="30000" dirty="0"/>
              <a:t>30</a:t>
            </a:r>
            <a:r>
              <a:rPr lang="en-US" altLang="zh-CN" sz="2000" dirty="0"/>
              <a:t> bytes (1 gigabyte)</a:t>
            </a:r>
          </a:p>
          <a:p>
            <a:pPr>
              <a:lnSpc>
                <a:spcPct val="90000"/>
              </a:lnSpc>
              <a:buNone/>
              <a:tabLst>
                <a:tab pos="1312863" algn="l"/>
              </a:tabLst>
            </a:pPr>
            <a:r>
              <a:rPr lang="en-US" altLang="zh-CN" sz="2000" dirty="0"/>
              <a:t>		</a:t>
            </a:r>
            <a:r>
              <a:rPr lang="en-US" altLang="zh-CN" sz="2000" i="1" dirty="0"/>
              <a:t>n</a:t>
            </a:r>
            <a:r>
              <a:rPr lang="en-US" altLang="zh-CN" sz="2000" dirty="0"/>
              <a:t> = 2</a:t>
            </a:r>
            <a:r>
              <a:rPr lang="en-US" altLang="zh-CN" sz="2000" baseline="30000" dirty="0"/>
              <a:t>30</a:t>
            </a:r>
            <a:r>
              <a:rPr lang="en-US" altLang="zh-CN" sz="2000" dirty="0"/>
              <a:t>/2</a:t>
            </a:r>
            <a:r>
              <a:rPr lang="en-US" altLang="zh-CN" sz="2000" baseline="30000" dirty="0"/>
              <a:t>12</a:t>
            </a:r>
            <a:r>
              <a:rPr lang="en-US" altLang="zh-CN" sz="2000" dirty="0"/>
              <a:t> = 2</a:t>
            </a:r>
            <a:r>
              <a:rPr lang="en-US" altLang="zh-CN" sz="2000" baseline="30000" dirty="0"/>
              <a:t>18</a:t>
            </a:r>
            <a:r>
              <a:rPr lang="en-US" altLang="zh-CN" sz="2000" dirty="0"/>
              <a:t> bits (or 32K bytes)</a:t>
            </a:r>
          </a:p>
          <a:p>
            <a:pPr>
              <a:lnSpc>
                <a:spcPct val="90000"/>
              </a:lnSpc>
              <a:tabLst>
                <a:tab pos="1312863" algn="l"/>
              </a:tabLst>
            </a:pPr>
            <a:r>
              <a:rPr lang="en-US" altLang="zh-CN" sz="2000" dirty="0"/>
              <a:t>Easy to get contiguous files</a:t>
            </a:r>
            <a:r>
              <a:rPr lang="en-US" altLang="zh-CN" sz="1800" dirty="0"/>
              <a:t> </a:t>
            </a:r>
          </a:p>
          <a:p>
            <a:pPr>
              <a:lnSpc>
                <a:spcPct val="90000"/>
              </a:lnSpc>
              <a:tabLst>
                <a:tab pos="1312863" algn="l"/>
              </a:tabLst>
            </a:pPr>
            <a:endParaRPr lang="en-US" altLang="zh-CN" sz="1800" dirty="0"/>
          </a:p>
          <a:p>
            <a:pPr>
              <a:lnSpc>
                <a:spcPct val="90000"/>
              </a:lnSpc>
              <a:tabLst>
                <a:tab pos="1312863" algn="l"/>
              </a:tabLst>
            </a:pPr>
            <a:r>
              <a:rPr lang="en-US" altLang="zh-CN" sz="2000" b="1" dirty="0">
                <a:solidFill>
                  <a:srgbClr val="FF0066"/>
                </a:solidFill>
              </a:rPr>
              <a:t>Linked list (free list</a:t>
            </a:r>
            <a:r>
              <a:rPr lang="zh-CN" altLang="en-US" sz="2000" b="1" dirty="0">
                <a:solidFill>
                  <a:srgbClr val="FF0066"/>
                </a:solidFill>
                <a:ea typeface="宋体" charset="-122"/>
              </a:rPr>
              <a:t>，空闲链表</a:t>
            </a:r>
            <a:r>
              <a:rPr lang="en-US" altLang="zh-CN" sz="2000" b="1" dirty="0">
                <a:solidFill>
                  <a:srgbClr val="FF0066"/>
                </a:solidFill>
              </a:rPr>
              <a:t>)</a:t>
            </a:r>
          </a:p>
          <a:p>
            <a:pPr marL="800100" lvl="1" indent="-342900">
              <a:lnSpc>
                <a:spcPct val="90000"/>
              </a:lnSpc>
              <a:tabLst>
                <a:tab pos="1312863" algn="l"/>
              </a:tabLst>
            </a:pPr>
            <a:r>
              <a:rPr lang="en-US" altLang="zh-CN" sz="1800" dirty="0"/>
              <a:t>Cannot get contiguous space easily</a:t>
            </a:r>
          </a:p>
          <a:p>
            <a:pPr marL="800100" lvl="1" indent="-342900">
              <a:lnSpc>
                <a:spcPct val="90000"/>
              </a:lnSpc>
              <a:tabLst>
                <a:tab pos="1312863" algn="l"/>
              </a:tabLst>
            </a:pPr>
            <a:r>
              <a:rPr lang="en-US" altLang="zh-CN" sz="1800" dirty="0"/>
              <a:t>No waste of space</a:t>
            </a:r>
          </a:p>
          <a:p>
            <a:pPr>
              <a:lnSpc>
                <a:spcPct val="90000"/>
              </a:lnSpc>
              <a:tabLst>
                <a:tab pos="1312863" algn="l"/>
              </a:tabLst>
            </a:pPr>
            <a:r>
              <a:rPr lang="en-US" altLang="zh-CN" sz="2000" b="1" dirty="0">
                <a:solidFill>
                  <a:srgbClr val="FF0066"/>
                </a:solidFill>
              </a:rPr>
              <a:t>Grouping </a:t>
            </a:r>
            <a:r>
              <a:rPr lang="en-US" altLang="zh-CN" sz="1800" b="1" dirty="0">
                <a:solidFill>
                  <a:srgbClr val="FF0066"/>
                </a:solidFill>
              </a:rPr>
              <a:t>（</a:t>
            </a:r>
            <a:r>
              <a:rPr lang="zh-CN" altLang="en-US" sz="1800" b="1" dirty="0">
                <a:solidFill>
                  <a:srgbClr val="FF0066"/>
                </a:solidFill>
              </a:rPr>
              <a:t>分组）---</a:t>
            </a:r>
            <a:r>
              <a:rPr lang="en-US" altLang="zh-CN" sz="1800" b="1" dirty="0">
                <a:solidFill>
                  <a:srgbClr val="FF0066"/>
                </a:solidFill>
              </a:rPr>
              <a:t>Unix </a:t>
            </a:r>
            <a:r>
              <a:rPr lang="zh-CN" altLang="en-US" sz="1800" b="1" dirty="0">
                <a:solidFill>
                  <a:srgbClr val="FF0066"/>
                </a:solidFill>
              </a:rPr>
              <a:t>成组连接法</a:t>
            </a:r>
            <a:endParaRPr lang="en-US" altLang="zh-CN" b="1" dirty="0">
              <a:solidFill>
                <a:srgbClr val="FF0066"/>
              </a:solidFill>
            </a:endParaRPr>
          </a:p>
          <a:p>
            <a:pPr>
              <a:lnSpc>
                <a:spcPct val="90000"/>
              </a:lnSpc>
              <a:tabLst>
                <a:tab pos="1312863" algn="l"/>
              </a:tabLst>
            </a:pPr>
            <a:r>
              <a:rPr lang="en-US" altLang="zh-CN" sz="2000" b="1" dirty="0">
                <a:solidFill>
                  <a:srgbClr val="FF0066"/>
                </a:solidFill>
              </a:rPr>
              <a:t>Counting</a:t>
            </a:r>
            <a:r>
              <a:rPr lang="zh-CN" altLang="en-US" sz="2000" b="1" dirty="0">
                <a:solidFill>
                  <a:srgbClr val="FF0066"/>
                </a:solidFill>
                <a:ea typeface="宋体" charset="-122"/>
              </a:rPr>
              <a:t>（空闲表）</a:t>
            </a:r>
            <a:endParaRPr lang="en-US" altLang="zh-CN" sz="2000" b="1" dirty="0">
              <a:solidFill>
                <a:srgbClr val="FF0066"/>
              </a:solidFill>
              <a:ea typeface="宋体" charset="-122"/>
            </a:endParaRP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167480" y="2245680"/>
              <a:ext cx="5053680" cy="3048480"/>
            </p14:xfrm>
          </p:contentPart>
        </mc:Choice>
        <mc:Fallback xmlns="">
          <p:pic>
            <p:nvPicPr>
              <p:cNvPr id="2" name="墨迹 1"/>
              <p:cNvPicPr/>
              <p:nvPr/>
            </p:nvPicPr>
            <p:blipFill>
              <a:blip r:embed="rId5"/>
              <a:stretch>
                <a:fillRect/>
              </a:stretch>
            </p:blipFill>
            <p:spPr>
              <a:xfrm>
                <a:off x="1158120" y="2236320"/>
                <a:ext cx="5072400" cy="30672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sz="2800" dirty="0">
                <a:solidFill>
                  <a:srgbClr val="FFC000"/>
                </a:solidFill>
                <a:ea typeface="宋体" pitchFamily="2" charset="-122"/>
              </a:rPr>
              <a:t>File-System(organized) Structure</a:t>
            </a:r>
          </a:p>
        </p:txBody>
      </p:sp>
      <p:sp>
        <p:nvSpPr>
          <p:cNvPr id="8195" name="Rectangle 3"/>
          <p:cNvSpPr>
            <a:spLocks noGrp="1" noChangeArrowheads="1"/>
          </p:cNvSpPr>
          <p:nvPr>
            <p:ph idx="1"/>
          </p:nvPr>
        </p:nvSpPr>
        <p:spPr/>
        <p:txBody>
          <a:bodyPr/>
          <a:lstStyle/>
          <a:p>
            <a:r>
              <a:rPr lang="en-US" altLang="zh-CN" dirty="0"/>
              <a:t>File structure</a:t>
            </a:r>
          </a:p>
          <a:p>
            <a:pPr lvl="1"/>
            <a:r>
              <a:rPr lang="en-US" altLang="zh-CN" sz="1800" dirty="0"/>
              <a:t>Logical storage unit</a:t>
            </a:r>
          </a:p>
          <a:p>
            <a:pPr lvl="1"/>
            <a:r>
              <a:rPr lang="en-US" altLang="zh-CN" sz="1800" dirty="0"/>
              <a:t>Collection of related information</a:t>
            </a:r>
          </a:p>
          <a:p>
            <a:r>
              <a:rPr lang="en-US" altLang="zh-CN" dirty="0"/>
              <a:t>File system organized into layers</a:t>
            </a:r>
          </a:p>
          <a:p>
            <a:r>
              <a:rPr lang="en-US" altLang="zh-CN" dirty="0">
                <a:solidFill>
                  <a:srgbClr val="FF0066"/>
                </a:solidFill>
              </a:rPr>
              <a:t>File system</a:t>
            </a:r>
            <a:r>
              <a:rPr lang="en-US" altLang="zh-CN" dirty="0">
                <a:solidFill>
                  <a:srgbClr val="3366FF"/>
                </a:solidFill>
              </a:rPr>
              <a:t> </a:t>
            </a:r>
            <a:r>
              <a:rPr lang="en-US" altLang="zh-CN" dirty="0"/>
              <a:t>resides on secondary storage (disks)</a:t>
            </a:r>
          </a:p>
          <a:p>
            <a:pPr lvl="1"/>
            <a:r>
              <a:rPr lang="en-US" altLang="zh-CN" sz="1800" dirty="0"/>
              <a:t>Provides efficient and convenient access to disk by allowing data to be stored, located, retrieved easily</a:t>
            </a:r>
          </a:p>
          <a:p>
            <a:pPr lvl="1"/>
            <a:r>
              <a:rPr lang="zh-CN" altLang="en-US" b="1" dirty="0">
                <a:solidFill>
                  <a:srgbClr val="FF0066"/>
                </a:solidFill>
                <a:latin typeface="楷体" pitchFamily="49" charset="-122"/>
                <a:ea typeface="楷体" pitchFamily="49" charset="-122"/>
              </a:rPr>
              <a:t>文件系统</a:t>
            </a:r>
            <a:r>
              <a:rPr lang="zh-CN" altLang="en-US" b="1" dirty="0">
                <a:latin typeface="楷体" pitchFamily="49" charset="-122"/>
                <a:ea typeface="楷体" pitchFamily="49" charset="-122"/>
              </a:rPr>
              <a:t>是操作系统中以文件方式管理计算机软件资源的软件和被管理的文件和数据结构（如目录和索引表等）的集合。</a:t>
            </a:r>
            <a:endParaRPr lang="en-US" altLang="zh-CN" sz="2400" dirty="0">
              <a:latin typeface="楷体" pitchFamily="49" charset="-122"/>
              <a:ea typeface="楷体" pitchFamily="49" charset="-122"/>
            </a:endParaRPr>
          </a:p>
          <a:p>
            <a:r>
              <a:rPr lang="en-US" altLang="zh-CN" dirty="0">
                <a:solidFill>
                  <a:srgbClr val="FF0066"/>
                </a:solidFill>
              </a:rPr>
              <a:t>File control block</a:t>
            </a:r>
            <a:r>
              <a:rPr lang="en-US" altLang="zh-CN" dirty="0">
                <a:solidFill>
                  <a:srgbClr val="3366FF"/>
                </a:solidFill>
              </a:rPr>
              <a:t> </a:t>
            </a:r>
            <a:r>
              <a:rPr lang="zh-CN" altLang="en-US" dirty="0">
                <a:solidFill>
                  <a:srgbClr val="3366FF"/>
                </a:solidFill>
              </a:rPr>
              <a:t>（</a:t>
            </a:r>
            <a:r>
              <a:rPr lang="zh-CN" altLang="en-US" sz="2000" dirty="0">
                <a:solidFill>
                  <a:srgbClr val="3366FF"/>
                </a:solidFill>
                <a:latin typeface="楷体" panose="02010609060101010101" pitchFamily="49" charset="-122"/>
                <a:ea typeface="楷体" panose="02010609060101010101" pitchFamily="49" charset="-122"/>
              </a:rPr>
              <a:t>文件控制块</a:t>
            </a:r>
            <a:r>
              <a:rPr lang="zh-CN" altLang="en-US" dirty="0">
                <a:solidFill>
                  <a:srgbClr val="3366FF"/>
                </a:solidFill>
              </a:rPr>
              <a:t>）</a:t>
            </a:r>
            <a:r>
              <a:rPr lang="en-US" altLang="zh-CN" dirty="0"/>
              <a:t>– storage structure consisting of information(</a:t>
            </a:r>
            <a:r>
              <a:rPr lang="en-US" altLang="zh-CN" sz="2000" dirty="0">
                <a:solidFill>
                  <a:srgbClr val="0000CC"/>
                </a:solidFill>
                <a:ea typeface="宋体" pitchFamily="2" charset="-122"/>
              </a:rPr>
              <a:t>Attributes</a:t>
            </a:r>
            <a:r>
              <a:rPr lang="en-US" altLang="zh-CN" dirty="0"/>
              <a:t>) about a file</a:t>
            </a:r>
          </a:p>
          <a:p>
            <a:r>
              <a:rPr lang="en-US" altLang="zh-CN" dirty="0">
                <a:solidFill>
                  <a:srgbClr val="3366FF"/>
                </a:solidFill>
              </a:rPr>
              <a:t>Device driver </a:t>
            </a:r>
            <a:r>
              <a:rPr lang="zh-CN" altLang="en-US" dirty="0">
                <a:solidFill>
                  <a:srgbClr val="3366FF"/>
                </a:solidFill>
              </a:rPr>
              <a:t>（</a:t>
            </a:r>
            <a:r>
              <a:rPr lang="zh-CN" altLang="en-US" dirty="0">
                <a:solidFill>
                  <a:srgbClr val="3366FF"/>
                </a:solidFill>
                <a:latin typeface="楷体" panose="02010609060101010101" pitchFamily="49" charset="-122"/>
                <a:ea typeface="楷体" panose="02010609060101010101" pitchFamily="49" charset="-122"/>
              </a:rPr>
              <a:t>设备驱动</a:t>
            </a:r>
            <a:r>
              <a:rPr lang="zh-CN" altLang="en-US" dirty="0">
                <a:solidFill>
                  <a:srgbClr val="3366FF"/>
                </a:solidFill>
              </a:rPr>
              <a:t>） </a:t>
            </a:r>
            <a:r>
              <a:rPr lang="en-US" altLang="zh-CN" dirty="0"/>
              <a:t>controls the physical device </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t>Free-Space Management (Cont.)</a:t>
            </a:r>
          </a:p>
        </p:txBody>
      </p:sp>
      <p:sp>
        <p:nvSpPr>
          <p:cNvPr id="41987" name="Rectangle 3"/>
          <p:cNvSpPr>
            <a:spLocks noGrp="1" noChangeArrowheads="1"/>
          </p:cNvSpPr>
          <p:nvPr>
            <p:ph idx="1"/>
          </p:nvPr>
        </p:nvSpPr>
        <p:spPr/>
        <p:txBody>
          <a:bodyPr/>
          <a:lstStyle/>
          <a:p>
            <a:pPr>
              <a:lnSpc>
                <a:spcPct val="90000"/>
              </a:lnSpc>
            </a:pPr>
            <a:r>
              <a:rPr lang="en-US" altLang="zh-CN" dirty="0"/>
              <a:t>Need to protect:</a:t>
            </a:r>
          </a:p>
          <a:p>
            <a:pPr lvl="1">
              <a:lnSpc>
                <a:spcPct val="90000"/>
              </a:lnSpc>
            </a:pPr>
            <a:r>
              <a:rPr lang="en-US" altLang="zh-CN" dirty="0"/>
              <a:t>Pointer to free list</a:t>
            </a:r>
          </a:p>
          <a:p>
            <a:pPr lvl="1">
              <a:lnSpc>
                <a:spcPct val="90000"/>
              </a:lnSpc>
            </a:pPr>
            <a:r>
              <a:rPr lang="en-US" altLang="zh-CN" dirty="0"/>
              <a:t>Bitmap</a:t>
            </a:r>
          </a:p>
          <a:p>
            <a:pPr lvl="2">
              <a:lnSpc>
                <a:spcPct val="90000"/>
              </a:lnSpc>
            </a:pPr>
            <a:r>
              <a:rPr lang="en-US" altLang="zh-CN" sz="2000" dirty="0"/>
              <a:t>Must be kept on disk</a:t>
            </a:r>
          </a:p>
          <a:p>
            <a:pPr lvl="2">
              <a:lnSpc>
                <a:spcPct val="90000"/>
              </a:lnSpc>
            </a:pPr>
            <a:r>
              <a:rPr lang="en-US" altLang="zh-CN" sz="2000" dirty="0"/>
              <a:t>Copy in memory and disk may differ</a:t>
            </a:r>
          </a:p>
          <a:p>
            <a:pPr lvl="2">
              <a:lnSpc>
                <a:spcPct val="90000"/>
              </a:lnSpc>
            </a:pPr>
            <a:r>
              <a:rPr lang="en-US" altLang="zh-CN" sz="2000" dirty="0"/>
              <a:t>Cannot allow for block[</a:t>
            </a:r>
            <a:r>
              <a:rPr lang="en-US" altLang="zh-CN" sz="2000" i="1" dirty="0" err="1"/>
              <a:t>i</a:t>
            </a:r>
            <a:r>
              <a:rPr lang="en-US" altLang="zh-CN" sz="2000" dirty="0"/>
              <a:t>] to have a situation where bit[</a:t>
            </a:r>
            <a:r>
              <a:rPr lang="en-US" altLang="zh-CN" sz="2000" i="1" dirty="0" err="1"/>
              <a:t>i</a:t>
            </a:r>
            <a:r>
              <a:rPr lang="en-US" altLang="zh-CN" sz="2000" dirty="0"/>
              <a:t>] = 1 in memory and bit[</a:t>
            </a:r>
            <a:r>
              <a:rPr lang="en-US" altLang="zh-CN" sz="2000" i="1" dirty="0" err="1"/>
              <a:t>i</a:t>
            </a:r>
            <a:r>
              <a:rPr lang="en-US" altLang="zh-CN" sz="2000" dirty="0"/>
              <a:t>] = 0 on disk</a:t>
            </a:r>
          </a:p>
          <a:p>
            <a:pPr lvl="1">
              <a:lnSpc>
                <a:spcPct val="90000"/>
              </a:lnSpc>
            </a:pPr>
            <a:r>
              <a:rPr lang="en-US" altLang="zh-CN" dirty="0"/>
              <a:t>Solution:</a:t>
            </a:r>
          </a:p>
          <a:p>
            <a:pPr lvl="2">
              <a:lnSpc>
                <a:spcPct val="90000"/>
              </a:lnSpc>
            </a:pPr>
            <a:r>
              <a:rPr lang="en-US" altLang="zh-CN" sz="2000" dirty="0"/>
              <a:t>Set bit[</a:t>
            </a:r>
            <a:r>
              <a:rPr lang="en-US" altLang="zh-CN" sz="2000" i="1" dirty="0" err="1"/>
              <a:t>i</a:t>
            </a:r>
            <a:r>
              <a:rPr lang="en-US" altLang="zh-CN" sz="2000" dirty="0"/>
              <a:t>] = 1 in disk</a:t>
            </a:r>
          </a:p>
          <a:p>
            <a:pPr lvl="2">
              <a:lnSpc>
                <a:spcPct val="90000"/>
              </a:lnSpc>
            </a:pPr>
            <a:r>
              <a:rPr lang="en-US" altLang="zh-CN" sz="2000" dirty="0"/>
              <a:t>Allocate block[</a:t>
            </a:r>
            <a:r>
              <a:rPr lang="en-US" altLang="zh-CN" sz="2000" i="1" dirty="0" err="1"/>
              <a:t>i</a:t>
            </a:r>
            <a:r>
              <a:rPr lang="en-US" altLang="zh-CN" sz="2000" dirty="0"/>
              <a:t>]</a:t>
            </a:r>
          </a:p>
          <a:p>
            <a:pPr lvl="2">
              <a:lnSpc>
                <a:spcPct val="90000"/>
              </a:lnSpc>
            </a:pPr>
            <a:r>
              <a:rPr lang="en-US" altLang="zh-CN" sz="2000" dirty="0"/>
              <a:t>Set bit[</a:t>
            </a:r>
            <a:r>
              <a:rPr lang="en-US" altLang="zh-CN" sz="2000" i="1" dirty="0" err="1"/>
              <a:t>i</a:t>
            </a:r>
            <a:r>
              <a:rPr lang="en-US" altLang="zh-CN" sz="2000" dirty="0"/>
              <a:t>] = 1 in memory</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831320" y="2655720"/>
              <a:ext cx="4282920" cy="2892240"/>
            </p14:xfrm>
          </p:contentPart>
        </mc:Choice>
        <mc:Fallback xmlns="">
          <p:pic>
            <p:nvPicPr>
              <p:cNvPr id="2" name="墨迹 1"/>
              <p:cNvPicPr/>
              <p:nvPr/>
            </p:nvPicPr>
            <p:blipFill>
              <a:blip r:embed="rId5"/>
              <a:stretch>
                <a:fillRect/>
              </a:stretch>
            </p:blipFill>
            <p:spPr>
              <a:xfrm>
                <a:off x="1821960" y="2646360"/>
                <a:ext cx="4301640" cy="29109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Linked Free Space List on Disk</a:t>
            </a:r>
            <a:endParaRPr lang="en-US" altLang="zh-CN" sz="2400"/>
          </a:p>
        </p:txBody>
      </p:sp>
      <p:sp>
        <p:nvSpPr>
          <p:cNvPr id="2" name="内容占位符 1"/>
          <p:cNvSpPr>
            <a:spLocks noGrp="1"/>
          </p:cNvSpPr>
          <p:nvPr>
            <p:ph idx="1"/>
          </p:nvPr>
        </p:nvSpPr>
        <p:spPr/>
        <p:txBody>
          <a:bodyPr/>
          <a:lstStyle/>
          <a:p>
            <a:endParaRPr lang="zh-CN" altLang="en-US"/>
          </a:p>
        </p:txBody>
      </p:sp>
      <p:pic>
        <p:nvPicPr>
          <p:cNvPr id="430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63" y="1016000"/>
            <a:ext cx="4875212"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3716280" y="1733400"/>
              <a:ext cx="4033440" cy="1434960"/>
            </p14:xfrm>
          </p:contentPart>
        </mc:Choice>
        <mc:Fallback xmlns="">
          <p:pic>
            <p:nvPicPr>
              <p:cNvPr id="3" name="墨迹 2"/>
              <p:cNvPicPr/>
              <p:nvPr/>
            </p:nvPicPr>
            <p:blipFill>
              <a:blip r:embed="rId5"/>
              <a:stretch>
                <a:fillRect/>
              </a:stretch>
            </p:blipFill>
            <p:spPr>
              <a:xfrm>
                <a:off x="3706920" y="1724040"/>
                <a:ext cx="4052160" cy="145368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11.6 Efficiency and Performance</a:t>
            </a:r>
            <a:endParaRPr lang="zh-CN" altLang="en-US" dirty="0"/>
          </a:p>
        </p:txBody>
      </p:sp>
    </p:spTree>
    <p:extLst>
      <p:ext uri="{BB962C8B-B14F-4D97-AF65-F5344CB8AC3E}">
        <p14:creationId xmlns:p14="http://schemas.microsoft.com/office/powerpoint/2010/main" val="2588921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Efficiency and Performance</a:t>
            </a:r>
          </a:p>
        </p:txBody>
      </p:sp>
      <p:sp>
        <p:nvSpPr>
          <p:cNvPr id="44035" name="Rectangle 3"/>
          <p:cNvSpPr>
            <a:spLocks noGrp="1" noChangeArrowheads="1"/>
          </p:cNvSpPr>
          <p:nvPr>
            <p:ph idx="1"/>
          </p:nvPr>
        </p:nvSpPr>
        <p:spPr/>
        <p:txBody>
          <a:bodyPr/>
          <a:lstStyle/>
          <a:p>
            <a:r>
              <a:rPr lang="en-US" altLang="zh-CN" sz="2000" dirty="0"/>
              <a:t>Efficiency dependent on:</a:t>
            </a:r>
          </a:p>
          <a:p>
            <a:pPr lvl="1"/>
            <a:r>
              <a:rPr lang="en-US" altLang="zh-CN" dirty="0"/>
              <a:t>disk allocation and directory algorithms</a:t>
            </a:r>
          </a:p>
          <a:p>
            <a:pPr lvl="1"/>
            <a:r>
              <a:rPr lang="en-US" altLang="zh-CN" dirty="0"/>
              <a:t>types of data kept in file’s directory entry</a:t>
            </a:r>
            <a:br>
              <a:rPr lang="en-US" altLang="zh-CN" dirty="0"/>
            </a:br>
            <a:endParaRPr lang="en-US" altLang="zh-CN" dirty="0"/>
          </a:p>
          <a:p>
            <a:r>
              <a:rPr lang="en-US" altLang="zh-CN" sz="2000" dirty="0"/>
              <a:t>Performance</a:t>
            </a:r>
          </a:p>
          <a:p>
            <a:pPr lvl="1"/>
            <a:r>
              <a:rPr lang="en-US" altLang="zh-CN" dirty="0"/>
              <a:t>disk cache – separate section of main memory for frequently used blocks</a:t>
            </a:r>
          </a:p>
          <a:p>
            <a:pPr lvl="1"/>
            <a:r>
              <a:rPr lang="en-US" altLang="zh-CN" dirty="0"/>
              <a:t>free-behind and read-ahead – techniques to optimize sequential access</a:t>
            </a:r>
          </a:p>
          <a:p>
            <a:pPr lvl="1"/>
            <a:r>
              <a:rPr lang="en-US" altLang="zh-CN" dirty="0"/>
              <a:t>improve PC performance by dedicating section of memory as virtual disk, or RAM disk</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488240" y="2000520"/>
              <a:ext cx="4559040" cy="2019240"/>
            </p14:xfrm>
          </p:contentPart>
        </mc:Choice>
        <mc:Fallback xmlns="">
          <p:pic>
            <p:nvPicPr>
              <p:cNvPr id="2" name="墨迹 1"/>
              <p:cNvPicPr/>
              <p:nvPr/>
            </p:nvPicPr>
            <p:blipFill>
              <a:blip r:embed="rId4"/>
              <a:stretch>
                <a:fillRect/>
              </a:stretch>
            </p:blipFill>
            <p:spPr>
              <a:xfrm>
                <a:off x="1478880" y="1991160"/>
                <a:ext cx="4577760" cy="203796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t>Page Cache</a:t>
            </a:r>
          </a:p>
        </p:txBody>
      </p:sp>
      <p:sp>
        <p:nvSpPr>
          <p:cNvPr id="45059" name="Rectangle 3"/>
          <p:cNvSpPr>
            <a:spLocks noGrp="1" noChangeArrowheads="1"/>
          </p:cNvSpPr>
          <p:nvPr>
            <p:ph idx="1"/>
          </p:nvPr>
        </p:nvSpPr>
        <p:spPr/>
        <p:txBody>
          <a:bodyPr/>
          <a:lstStyle/>
          <a:p>
            <a:r>
              <a:rPr lang="en-US" altLang="zh-CN" sz="2000"/>
              <a:t>A </a:t>
            </a:r>
            <a:r>
              <a:rPr lang="en-US" altLang="zh-CN" sz="2000">
                <a:solidFill>
                  <a:srgbClr val="3366FF"/>
                </a:solidFill>
              </a:rPr>
              <a:t>page cache </a:t>
            </a:r>
            <a:r>
              <a:rPr lang="en-US" altLang="zh-CN" sz="2000"/>
              <a:t>caches pages rather than disk blocks using virtual memory techniques</a:t>
            </a:r>
          </a:p>
          <a:p>
            <a:endParaRPr lang="en-US" altLang="zh-CN" sz="2000"/>
          </a:p>
          <a:p>
            <a:r>
              <a:rPr lang="en-US" altLang="zh-CN" sz="2000"/>
              <a:t>Memory-mapped I/O uses a page cache</a:t>
            </a:r>
          </a:p>
          <a:p>
            <a:endParaRPr lang="en-US" altLang="zh-CN" sz="2000"/>
          </a:p>
          <a:p>
            <a:r>
              <a:rPr lang="en-US" altLang="zh-CN" sz="2000"/>
              <a:t>Routine I/O through the file system uses the buffer (disk) cache</a:t>
            </a:r>
          </a:p>
          <a:p>
            <a:endParaRPr lang="en-US" altLang="zh-CN" sz="2000"/>
          </a:p>
          <a:p>
            <a:r>
              <a:rPr lang="en-US" altLang="zh-CN" sz="2000"/>
              <a:t>This leads to the following figure</a:t>
            </a:r>
          </a:p>
          <a:p>
            <a:endParaRPr lang="en-US" altLang="zh-CN"/>
          </a:p>
          <a:p>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98280" y="2348280"/>
              <a:ext cx="2544840" cy="1274760"/>
            </p14:xfrm>
          </p:contentPart>
        </mc:Choice>
        <mc:Fallback xmlns="">
          <p:pic>
            <p:nvPicPr>
              <p:cNvPr id="2" name="墨迹 1"/>
              <p:cNvPicPr/>
              <p:nvPr/>
            </p:nvPicPr>
            <p:blipFill>
              <a:blip r:embed="rId4"/>
              <a:stretch>
                <a:fillRect/>
              </a:stretch>
            </p:blipFill>
            <p:spPr>
              <a:xfrm>
                <a:off x="988920" y="2338920"/>
                <a:ext cx="2563560" cy="129348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I/O Without a Unified Buffer Cache</a:t>
            </a:r>
            <a:endParaRPr lang="en-US" altLang="zh-CN" sz="2400"/>
          </a:p>
        </p:txBody>
      </p:sp>
      <p:sp>
        <p:nvSpPr>
          <p:cNvPr id="2" name="内容占位符 1"/>
          <p:cNvSpPr>
            <a:spLocks noGrp="1"/>
          </p:cNvSpPr>
          <p:nvPr>
            <p:ph idx="1"/>
          </p:nvPr>
        </p:nvSpPr>
        <p:spPr/>
        <p:txBody>
          <a:bodyPr/>
          <a:lstStyle/>
          <a:p>
            <a:endParaRPr lang="zh-CN" altLang="en-US"/>
          </a:p>
        </p:txBody>
      </p:sp>
      <p:pic>
        <p:nvPicPr>
          <p:cNvPr id="460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9" y="1200150"/>
            <a:ext cx="5824537"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3404520" y="793080"/>
              <a:ext cx="5508000" cy="4465440"/>
            </p14:xfrm>
          </p:contentPart>
        </mc:Choice>
        <mc:Fallback xmlns="">
          <p:pic>
            <p:nvPicPr>
              <p:cNvPr id="3" name="墨迹 2"/>
              <p:cNvPicPr/>
              <p:nvPr/>
            </p:nvPicPr>
            <p:blipFill>
              <a:blip r:embed="rId5"/>
              <a:stretch>
                <a:fillRect/>
              </a:stretch>
            </p:blipFill>
            <p:spPr>
              <a:xfrm>
                <a:off x="3395160" y="783720"/>
                <a:ext cx="5526720" cy="44841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Unified Buffer Cache</a:t>
            </a:r>
          </a:p>
        </p:txBody>
      </p:sp>
      <p:sp>
        <p:nvSpPr>
          <p:cNvPr id="47107" name="Rectangle 3"/>
          <p:cNvSpPr>
            <a:spLocks noGrp="1" noChangeArrowheads="1"/>
          </p:cNvSpPr>
          <p:nvPr>
            <p:ph idx="1"/>
          </p:nvPr>
        </p:nvSpPr>
        <p:spPr/>
        <p:txBody>
          <a:bodyPr/>
          <a:lstStyle/>
          <a:p>
            <a:r>
              <a:rPr lang="en-US" altLang="zh-CN" sz="2000" dirty="0"/>
              <a:t>A unified buffer cache uses the same page cache to cache both memory-mapped pages and ordinary file system I/O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I/O Using a Unified Buffer Cache</a:t>
            </a:r>
            <a:endParaRPr lang="en-US" altLang="zh-CN" sz="2400"/>
          </a:p>
        </p:txBody>
      </p:sp>
      <p:sp>
        <p:nvSpPr>
          <p:cNvPr id="2" name="内容占位符 1"/>
          <p:cNvSpPr>
            <a:spLocks noGrp="1"/>
          </p:cNvSpPr>
          <p:nvPr>
            <p:ph idx="1"/>
          </p:nvPr>
        </p:nvSpPr>
        <p:spPr/>
        <p:txBody>
          <a:bodyPr/>
          <a:lstStyle/>
          <a:p>
            <a:endParaRPr lang="zh-CN" altLang="en-US"/>
          </a:p>
        </p:txBody>
      </p:sp>
      <p:pic>
        <p:nvPicPr>
          <p:cNvPr id="48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364" y="1349375"/>
            <a:ext cx="6313487"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5507640" y="2063160"/>
              <a:ext cx="3837240" cy="173880"/>
            </p14:xfrm>
          </p:contentPart>
        </mc:Choice>
        <mc:Fallback xmlns="">
          <p:pic>
            <p:nvPicPr>
              <p:cNvPr id="3" name="墨迹 2"/>
              <p:cNvPicPr/>
              <p:nvPr/>
            </p:nvPicPr>
            <p:blipFill>
              <a:blip r:embed="rId5"/>
              <a:stretch>
                <a:fillRect/>
              </a:stretch>
            </p:blipFill>
            <p:spPr>
              <a:xfrm>
                <a:off x="5498280" y="2053800"/>
                <a:ext cx="3855960" cy="19260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11.7 Recovery</a:t>
            </a:r>
            <a:endParaRPr lang="zh-CN" altLang="en-US" dirty="0"/>
          </a:p>
        </p:txBody>
      </p:sp>
    </p:spTree>
    <p:extLst>
      <p:ext uri="{BB962C8B-B14F-4D97-AF65-F5344CB8AC3E}">
        <p14:creationId xmlns:p14="http://schemas.microsoft.com/office/powerpoint/2010/main" val="2402804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Recovery</a:t>
            </a:r>
          </a:p>
        </p:txBody>
      </p:sp>
      <p:sp>
        <p:nvSpPr>
          <p:cNvPr id="49155" name="Rectangle 3"/>
          <p:cNvSpPr>
            <a:spLocks noGrp="1" noChangeArrowheads="1"/>
          </p:cNvSpPr>
          <p:nvPr>
            <p:ph idx="1"/>
          </p:nvPr>
        </p:nvSpPr>
        <p:spPr/>
        <p:txBody>
          <a:bodyPr/>
          <a:lstStyle/>
          <a:p>
            <a:r>
              <a:rPr lang="en-US" altLang="zh-CN" sz="2000">
                <a:solidFill>
                  <a:srgbClr val="3366FF"/>
                </a:solidFill>
              </a:rPr>
              <a:t>Consistency checking </a:t>
            </a:r>
            <a:r>
              <a:rPr lang="en-US" altLang="zh-CN" sz="2000"/>
              <a:t>– compares data in directory structure with data blocks on disk, and tries to fix inconsistencies</a:t>
            </a:r>
            <a:br>
              <a:rPr lang="en-US" altLang="zh-CN" sz="2000"/>
            </a:br>
            <a:endParaRPr lang="en-US" altLang="zh-CN" sz="2000"/>
          </a:p>
          <a:p>
            <a:r>
              <a:rPr lang="en-US" altLang="zh-CN" sz="2000"/>
              <a:t>Use system programs to </a:t>
            </a:r>
            <a:r>
              <a:rPr lang="en-US" altLang="zh-CN" sz="2000">
                <a:solidFill>
                  <a:srgbClr val="3366FF"/>
                </a:solidFill>
              </a:rPr>
              <a:t>back up </a:t>
            </a:r>
            <a:r>
              <a:rPr lang="en-US" altLang="zh-CN" sz="2000"/>
              <a:t>data from disk to another storage device (magnetic tape, other magnetic disk, optical)</a:t>
            </a:r>
            <a:br>
              <a:rPr lang="en-US" altLang="zh-CN" sz="2000"/>
            </a:br>
            <a:endParaRPr lang="en-US" altLang="zh-CN" sz="2000"/>
          </a:p>
          <a:p>
            <a:r>
              <a:rPr lang="en-US" altLang="zh-CN" sz="2000"/>
              <a:t>Recover lost file or disk by </a:t>
            </a:r>
            <a:r>
              <a:rPr lang="en-US" altLang="zh-CN" sz="2000">
                <a:solidFill>
                  <a:srgbClr val="3366FF"/>
                </a:solidFill>
              </a:rPr>
              <a:t>restoring </a:t>
            </a:r>
            <a:r>
              <a:rPr lang="en-US" altLang="zh-CN" sz="2000"/>
              <a:t>data from backup</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258160" y="1572840"/>
              <a:ext cx="5263200" cy="98280"/>
            </p14:xfrm>
          </p:contentPart>
        </mc:Choice>
        <mc:Fallback xmlns="">
          <p:pic>
            <p:nvPicPr>
              <p:cNvPr id="2" name="墨迹 1"/>
              <p:cNvPicPr/>
              <p:nvPr/>
            </p:nvPicPr>
            <p:blipFill>
              <a:blip r:embed="rId4"/>
              <a:stretch>
                <a:fillRect/>
              </a:stretch>
            </p:blipFill>
            <p:spPr>
              <a:xfrm>
                <a:off x="5248800" y="1563480"/>
                <a:ext cx="5281920" cy="1170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a:t>Layered File System</a:t>
            </a:r>
          </a:p>
        </p:txBody>
      </p:sp>
      <p:sp>
        <p:nvSpPr>
          <p:cNvPr id="2" name="内容占位符 1"/>
          <p:cNvSpPr>
            <a:spLocks noGrp="1"/>
          </p:cNvSpPr>
          <p:nvPr>
            <p:ph idx="1"/>
          </p:nvPr>
        </p:nvSpPr>
        <p:spPr/>
        <p:txBody>
          <a:bodyPr/>
          <a:lstStyle/>
          <a:p>
            <a:endParaRPr lang="zh-CN" altLang="en-US"/>
          </a:p>
        </p:txBody>
      </p:sp>
      <p:pic>
        <p:nvPicPr>
          <p:cNvPr id="92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0" y="1203325"/>
            <a:ext cx="3284538"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rgbClr val="FF0066"/>
                </a:solidFill>
              </a:rPr>
              <a:t>Log Structured File Systems</a:t>
            </a:r>
          </a:p>
        </p:txBody>
      </p:sp>
      <p:sp>
        <p:nvSpPr>
          <p:cNvPr id="50179" name="Rectangle 3"/>
          <p:cNvSpPr>
            <a:spLocks noGrp="1" noChangeArrowheads="1"/>
          </p:cNvSpPr>
          <p:nvPr>
            <p:ph idx="1"/>
          </p:nvPr>
        </p:nvSpPr>
        <p:spPr/>
        <p:txBody>
          <a:bodyPr/>
          <a:lstStyle/>
          <a:p>
            <a:r>
              <a:rPr lang="en-US" altLang="zh-CN" dirty="0">
                <a:solidFill>
                  <a:srgbClr val="3366FF"/>
                </a:solidFill>
              </a:rPr>
              <a:t>Log structured </a:t>
            </a:r>
            <a:r>
              <a:rPr lang="en-US" altLang="zh-CN" dirty="0"/>
              <a:t>(or </a:t>
            </a:r>
            <a:r>
              <a:rPr lang="en-US" altLang="zh-CN" dirty="0">
                <a:solidFill>
                  <a:srgbClr val="3366FF"/>
                </a:solidFill>
              </a:rPr>
              <a:t>journaling</a:t>
            </a:r>
            <a:r>
              <a:rPr lang="en-US" altLang="zh-CN" dirty="0"/>
              <a:t>) file systems record each update to the file system as a </a:t>
            </a:r>
            <a:r>
              <a:rPr lang="en-US" altLang="zh-CN" dirty="0">
                <a:solidFill>
                  <a:srgbClr val="3366FF"/>
                </a:solidFill>
              </a:rPr>
              <a:t>transaction</a:t>
            </a:r>
            <a:endParaRPr lang="en-US" altLang="zh-CN" dirty="0"/>
          </a:p>
          <a:p>
            <a:r>
              <a:rPr lang="en-US" altLang="zh-CN" dirty="0"/>
              <a:t>All transactions are written to a log</a:t>
            </a:r>
          </a:p>
          <a:p>
            <a:pPr lvl="1"/>
            <a:r>
              <a:rPr lang="en-US" altLang="zh-CN" dirty="0"/>
              <a:t> A transaction is considered committed once it is written to the log</a:t>
            </a:r>
          </a:p>
          <a:p>
            <a:pPr lvl="1"/>
            <a:r>
              <a:rPr lang="en-US" altLang="zh-CN" dirty="0"/>
              <a:t>However, the file system may not yet be updated</a:t>
            </a:r>
          </a:p>
          <a:p>
            <a:r>
              <a:rPr lang="en-US" altLang="zh-CN" dirty="0"/>
              <a:t>The transactions in the log are asynchronously written to the file system</a:t>
            </a:r>
          </a:p>
          <a:p>
            <a:pPr lvl="1"/>
            <a:r>
              <a:rPr lang="en-US" altLang="zh-CN" dirty="0"/>
              <a:t> When the file system is modified, the transaction is removed from the log</a:t>
            </a:r>
          </a:p>
          <a:p>
            <a:r>
              <a:rPr lang="en-US" altLang="zh-CN" dirty="0"/>
              <a:t>If the file system crashes, all remaining transactions in the log must still be performed</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624760" y="1880280"/>
              <a:ext cx="2085840" cy="107280"/>
            </p14:xfrm>
          </p:contentPart>
        </mc:Choice>
        <mc:Fallback xmlns="">
          <p:pic>
            <p:nvPicPr>
              <p:cNvPr id="2" name="墨迹 1"/>
              <p:cNvPicPr/>
              <p:nvPr/>
            </p:nvPicPr>
            <p:blipFill>
              <a:blip r:embed="rId4"/>
              <a:stretch>
                <a:fillRect/>
              </a:stretch>
            </p:blipFill>
            <p:spPr>
              <a:xfrm>
                <a:off x="2615400" y="1870920"/>
                <a:ext cx="2104560" cy="12600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solidFill>
                  <a:srgbClr val="FF0066"/>
                </a:solidFill>
              </a:rPr>
              <a:t>The Sun Network File System (NFS)</a:t>
            </a:r>
          </a:p>
        </p:txBody>
      </p:sp>
      <p:sp>
        <p:nvSpPr>
          <p:cNvPr id="51203" name="Rectangle 3"/>
          <p:cNvSpPr>
            <a:spLocks noGrp="1" noChangeArrowheads="1"/>
          </p:cNvSpPr>
          <p:nvPr>
            <p:ph idx="1"/>
          </p:nvPr>
        </p:nvSpPr>
        <p:spPr/>
        <p:txBody>
          <a:bodyPr/>
          <a:lstStyle/>
          <a:p>
            <a:r>
              <a:rPr lang="en-US" altLang="zh-CN" dirty="0"/>
              <a:t>An implementation and a specification of a software system for accessing remote files across LANs (or WANs)</a:t>
            </a:r>
            <a:br>
              <a:rPr lang="en-US" altLang="zh-CN" dirty="0"/>
            </a:br>
            <a:endParaRPr lang="en-US" altLang="zh-CN" dirty="0"/>
          </a:p>
          <a:p>
            <a:r>
              <a:rPr lang="en-US" altLang="zh-CN" dirty="0"/>
              <a:t>The implementation is part of the Solaris and SunOS operating systems running on Sun workstations using an unreliable datagram protocol (UDP/IP protocol and Ethernet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NFS (Cont.)</a:t>
            </a:r>
          </a:p>
        </p:txBody>
      </p:sp>
      <p:sp>
        <p:nvSpPr>
          <p:cNvPr id="52227" name="Rectangle 3"/>
          <p:cNvSpPr>
            <a:spLocks noGrp="1" noChangeArrowheads="1"/>
          </p:cNvSpPr>
          <p:nvPr>
            <p:ph idx="1"/>
          </p:nvPr>
        </p:nvSpPr>
        <p:spPr/>
        <p:txBody>
          <a:bodyPr/>
          <a:lstStyle/>
          <a:p>
            <a:pPr>
              <a:lnSpc>
                <a:spcPct val="90000"/>
              </a:lnSpc>
            </a:pPr>
            <a:r>
              <a:rPr lang="en-US" altLang="zh-CN" dirty="0"/>
              <a:t>Interconnected workstations viewed as a set of independent machines with independent file systems, which allows sharing among these file systems in a transparent manner</a:t>
            </a:r>
          </a:p>
          <a:p>
            <a:pPr lvl="1">
              <a:lnSpc>
                <a:spcPct val="90000"/>
              </a:lnSpc>
            </a:pPr>
            <a:r>
              <a:rPr lang="en-US" altLang="zh-CN" dirty="0"/>
              <a:t>A remote directory is mounted over a local file system directory</a:t>
            </a:r>
          </a:p>
          <a:p>
            <a:pPr lvl="2">
              <a:lnSpc>
                <a:spcPct val="90000"/>
              </a:lnSpc>
            </a:pPr>
            <a:r>
              <a:rPr lang="en-US" altLang="zh-CN" sz="1800" dirty="0"/>
              <a:t> The mounted directory looks like an integral  subtree of the local file system, replacing the subtree descending from the local directory</a:t>
            </a:r>
          </a:p>
          <a:p>
            <a:pPr lvl="1">
              <a:lnSpc>
                <a:spcPct val="90000"/>
              </a:lnSpc>
            </a:pPr>
            <a:r>
              <a:rPr lang="en-US" altLang="zh-CN" dirty="0"/>
              <a:t>Specification of the remote directory for the mount operation is nontransparent; the host name of the remote directory has to be provided</a:t>
            </a:r>
          </a:p>
          <a:p>
            <a:pPr lvl="2">
              <a:lnSpc>
                <a:spcPct val="90000"/>
              </a:lnSpc>
            </a:pPr>
            <a:r>
              <a:rPr lang="en-US" altLang="zh-CN" sz="1800" dirty="0"/>
              <a:t>  Files in the remote directory can then be accessed in a transparent manner</a:t>
            </a:r>
          </a:p>
          <a:p>
            <a:pPr lvl="1">
              <a:lnSpc>
                <a:spcPct val="90000"/>
              </a:lnSpc>
            </a:pPr>
            <a:r>
              <a:rPr lang="en-US" altLang="zh-CN" dirty="0"/>
              <a:t>Subject to access-rights accreditation, potentially any file system (or directory within a file system), can be mounted remotely on top of any local directory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NFS (Cont.)</a:t>
            </a:r>
          </a:p>
        </p:txBody>
      </p:sp>
      <p:sp>
        <p:nvSpPr>
          <p:cNvPr id="53251" name="Rectangle 3"/>
          <p:cNvSpPr>
            <a:spLocks noGrp="1" noChangeArrowheads="1"/>
          </p:cNvSpPr>
          <p:nvPr>
            <p:ph idx="1"/>
          </p:nvPr>
        </p:nvSpPr>
        <p:spPr/>
        <p:txBody>
          <a:bodyPr/>
          <a:lstStyle/>
          <a:p>
            <a:r>
              <a:rPr lang="en-US" altLang="zh-CN" sz="2000"/>
              <a:t>NFS is designed to operate in a heterogeneous environment of different machines, operating systems, and network architectures; the NFS specifications independent of these media</a:t>
            </a:r>
          </a:p>
          <a:p>
            <a:pPr>
              <a:buFont typeface="Monotype Sorts" pitchFamily="2" charset="2"/>
              <a:buNone/>
            </a:pPr>
            <a:endParaRPr lang="en-US" altLang="zh-CN" sz="2000"/>
          </a:p>
          <a:p>
            <a:r>
              <a:rPr lang="en-US" altLang="zh-CN" sz="2000"/>
              <a:t>This independence is achieved through the use of RPC primitives built on top of an External Data Representation (XDR) protocol used between two implementation-independent interfaces</a:t>
            </a:r>
            <a:br>
              <a:rPr lang="en-US" altLang="zh-CN" sz="2000"/>
            </a:br>
            <a:endParaRPr lang="en-US" altLang="zh-CN" sz="2000"/>
          </a:p>
          <a:p>
            <a:r>
              <a:rPr lang="en-US" altLang="zh-CN" sz="2000"/>
              <a:t>The NFS specification distinguishes between the services provided by a mount mechanism and the actual remote-file-access services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Three Independent File Systems</a:t>
            </a:r>
            <a:endParaRPr lang="en-US" altLang="zh-CN" sz="2400"/>
          </a:p>
        </p:txBody>
      </p:sp>
      <p:sp>
        <p:nvSpPr>
          <p:cNvPr id="2" name="内容占位符 1"/>
          <p:cNvSpPr>
            <a:spLocks noGrp="1"/>
          </p:cNvSpPr>
          <p:nvPr>
            <p:ph idx="1"/>
          </p:nvPr>
        </p:nvSpPr>
        <p:spPr/>
        <p:txBody>
          <a:bodyPr/>
          <a:lstStyle/>
          <a:p>
            <a:endParaRPr lang="zh-CN" altLang="en-US"/>
          </a:p>
        </p:txBody>
      </p:sp>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l="768" t="16484" r="795" b="16849"/>
          <a:stretch>
            <a:fillRect/>
          </a:stretch>
        </p:blipFill>
        <p:spPr bwMode="auto">
          <a:xfrm>
            <a:off x="2365376" y="1279526"/>
            <a:ext cx="8048625"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Mounting in NFS </a:t>
            </a:r>
            <a:endParaRPr lang="en-US" altLang="zh-CN" sz="2400"/>
          </a:p>
        </p:txBody>
      </p:sp>
      <p:sp>
        <p:nvSpPr>
          <p:cNvPr id="2" name="内容占位符 1"/>
          <p:cNvSpPr>
            <a:spLocks noGrp="1"/>
          </p:cNvSpPr>
          <p:nvPr>
            <p:ph idx="1"/>
          </p:nvPr>
        </p:nvSpPr>
        <p:spPr/>
        <p:txBody>
          <a:bodyPr/>
          <a:lstStyle/>
          <a:p>
            <a:endParaRPr lang="zh-CN" altLang="en-US"/>
          </a:p>
        </p:txBody>
      </p:sp>
      <p:sp>
        <p:nvSpPr>
          <p:cNvPr id="55299" name="Text Box 4"/>
          <p:cNvSpPr txBox="1">
            <a:spLocks noChangeArrowheads="1"/>
          </p:cNvSpPr>
          <p:nvPr/>
        </p:nvSpPr>
        <p:spPr bwMode="auto">
          <a:xfrm>
            <a:off x="4659313" y="5564189"/>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000">
                <a:latin typeface="Helvetica" pitchFamily="34" charset="0"/>
              </a:rPr>
              <a:t>Mounts</a:t>
            </a:r>
          </a:p>
        </p:txBody>
      </p:sp>
      <p:sp>
        <p:nvSpPr>
          <p:cNvPr id="55300" name="Text Box 5"/>
          <p:cNvSpPr txBox="1">
            <a:spLocks noChangeArrowheads="1"/>
          </p:cNvSpPr>
          <p:nvPr/>
        </p:nvSpPr>
        <p:spPr bwMode="auto">
          <a:xfrm>
            <a:off x="6732589" y="5589589"/>
            <a:ext cx="2287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000">
                <a:latin typeface="Helvetica" pitchFamily="34" charset="0"/>
              </a:rPr>
              <a:t>Cascading mounts</a:t>
            </a:r>
          </a:p>
        </p:txBody>
      </p:sp>
      <p:pic>
        <p:nvPicPr>
          <p:cNvPr id="553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4" y="1360489"/>
            <a:ext cx="5392737"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t>NFS Mount Protocol</a:t>
            </a:r>
          </a:p>
        </p:txBody>
      </p:sp>
      <p:sp>
        <p:nvSpPr>
          <p:cNvPr id="56323" name="Rectangle 3"/>
          <p:cNvSpPr>
            <a:spLocks noGrp="1" noChangeArrowheads="1"/>
          </p:cNvSpPr>
          <p:nvPr>
            <p:ph idx="1"/>
          </p:nvPr>
        </p:nvSpPr>
        <p:spPr/>
        <p:txBody>
          <a:bodyPr/>
          <a:lstStyle/>
          <a:p>
            <a:r>
              <a:rPr lang="en-US" altLang="zh-CN" sz="2000"/>
              <a:t>Establishes</a:t>
            </a:r>
            <a:r>
              <a:rPr lang="en-US" altLang="zh-CN" sz="1800"/>
              <a:t> </a:t>
            </a:r>
            <a:r>
              <a:rPr lang="en-US" altLang="zh-CN" sz="2000"/>
              <a:t>initial logical connection between server and client</a:t>
            </a:r>
          </a:p>
          <a:p>
            <a:r>
              <a:rPr lang="en-US" altLang="zh-CN" sz="2000"/>
              <a:t>Mount operation includes name of remote directory to be mounted and name of server machine storing it</a:t>
            </a:r>
          </a:p>
          <a:p>
            <a:pPr lvl="1"/>
            <a:r>
              <a:rPr lang="en-US" altLang="zh-CN" sz="1800"/>
              <a:t>Mount request is mapped to corresponding RPC and forwarded to mount server running on server machine </a:t>
            </a:r>
          </a:p>
          <a:p>
            <a:pPr lvl="1"/>
            <a:r>
              <a:rPr lang="en-US" altLang="zh-CN" sz="1800"/>
              <a:t>Export list – specifies local file systems that server exports for mounting, along with names of machines that are permitted to mount them </a:t>
            </a:r>
          </a:p>
          <a:p>
            <a:r>
              <a:rPr lang="en-US" altLang="zh-CN" sz="2000"/>
              <a:t>Following a mount request that conforms to its export list, the server returns a file handle—a key for further accesses</a:t>
            </a:r>
          </a:p>
          <a:p>
            <a:r>
              <a:rPr lang="en-US" altLang="zh-CN" sz="2000"/>
              <a:t>File handle – a file-system identifier, and an inode number to identify the mounted directory within the exported file system</a:t>
            </a:r>
          </a:p>
          <a:p>
            <a:r>
              <a:rPr lang="en-US" altLang="zh-CN" sz="2000"/>
              <a:t>The mount operation changes only the user’s view and does not affect the server side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NFS Protocol</a:t>
            </a:r>
          </a:p>
        </p:txBody>
      </p:sp>
      <p:sp>
        <p:nvSpPr>
          <p:cNvPr id="57347" name="Rectangle 3"/>
          <p:cNvSpPr>
            <a:spLocks noGrp="1" noChangeArrowheads="1"/>
          </p:cNvSpPr>
          <p:nvPr>
            <p:ph idx="1"/>
          </p:nvPr>
        </p:nvSpPr>
        <p:spPr/>
        <p:txBody>
          <a:bodyPr/>
          <a:lstStyle/>
          <a:p>
            <a:pPr>
              <a:lnSpc>
                <a:spcPct val="90000"/>
              </a:lnSpc>
            </a:pPr>
            <a:r>
              <a:rPr lang="en-US" altLang="zh-CN" sz="2000" dirty="0"/>
              <a:t>Provides a set of remote procedure calls for remote file operations.  The procedures support the following operations:</a:t>
            </a:r>
          </a:p>
          <a:p>
            <a:pPr lvl="1">
              <a:lnSpc>
                <a:spcPct val="90000"/>
              </a:lnSpc>
            </a:pPr>
            <a:r>
              <a:rPr lang="en-US" altLang="zh-CN" sz="1800" dirty="0"/>
              <a:t>searching for a file within a directory </a:t>
            </a:r>
          </a:p>
          <a:p>
            <a:pPr lvl="1">
              <a:lnSpc>
                <a:spcPct val="90000"/>
              </a:lnSpc>
            </a:pPr>
            <a:r>
              <a:rPr lang="en-US" altLang="zh-CN" sz="1800" dirty="0"/>
              <a:t>reading a set of directory entries </a:t>
            </a:r>
          </a:p>
          <a:p>
            <a:pPr lvl="1">
              <a:lnSpc>
                <a:spcPct val="90000"/>
              </a:lnSpc>
            </a:pPr>
            <a:r>
              <a:rPr lang="en-US" altLang="zh-CN" sz="1800" dirty="0"/>
              <a:t>manipulating links and directories </a:t>
            </a:r>
          </a:p>
          <a:p>
            <a:pPr lvl="1">
              <a:lnSpc>
                <a:spcPct val="90000"/>
              </a:lnSpc>
            </a:pPr>
            <a:r>
              <a:rPr lang="en-US" altLang="zh-CN" sz="1800" dirty="0"/>
              <a:t>accessing file attributes</a:t>
            </a:r>
          </a:p>
          <a:p>
            <a:pPr lvl="1">
              <a:lnSpc>
                <a:spcPct val="90000"/>
              </a:lnSpc>
            </a:pPr>
            <a:r>
              <a:rPr lang="en-US" altLang="zh-CN" sz="1800" dirty="0"/>
              <a:t>reading and writing files</a:t>
            </a:r>
          </a:p>
          <a:p>
            <a:pPr>
              <a:lnSpc>
                <a:spcPct val="90000"/>
              </a:lnSpc>
            </a:pPr>
            <a:r>
              <a:rPr lang="en-US" altLang="zh-CN" sz="2000" dirty="0"/>
              <a:t>NFS servers are </a:t>
            </a:r>
            <a:r>
              <a:rPr lang="en-US" altLang="zh-CN" sz="2000" b="1" dirty="0"/>
              <a:t>stateless</a:t>
            </a:r>
            <a:r>
              <a:rPr lang="en-US" altLang="zh-CN" sz="2000" dirty="0"/>
              <a:t>; each request has to provide a full set of arguments</a:t>
            </a:r>
            <a:br>
              <a:rPr lang="en-US" altLang="zh-CN" sz="2000" dirty="0"/>
            </a:br>
            <a:r>
              <a:rPr lang="en-US" altLang="zh-CN" sz="2000" dirty="0"/>
              <a:t>	(NFS V4 is just coming available – very different, </a:t>
            </a:r>
            <a:r>
              <a:rPr lang="en-US" altLang="zh-CN" sz="2000" dirty="0" err="1"/>
              <a:t>stateful</a:t>
            </a:r>
            <a:r>
              <a:rPr lang="en-US" altLang="zh-CN" sz="2000" dirty="0"/>
              <a:t>)</a:t>
            </a:r>
          </a:p>
          <a:p>
            <a:pPr>
              <a:lnSpc>
                <a:spcPct val="90000"/>
              </a:lnSpc>
            </a:pPr>
            <a:r>
              <a:rPr lang="en-US" altLang="zh-CN" sz="2000" dirty="0"/>
              <a:t>Modified data must be committed to the server’s disk before results are returned to the client (lose advantages of caching)</a:t>
            </a:r>
          </a:p>
          <a:p>
            <a:pPr>
              <a:lnSpc>
                <a:spcPct val="90000"/>
              </a:lnSpc>
            </a:pPr>
            <a:r>
              <a:rPr lang="en-US" altLang="zh-CN" sz="2000" dirty="0"/>
              <a:t>The NFS protocol does not provide concurrency-control mechanisms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sz="2800"/>
              <a:t>Three Major Layers of NFS Architecture </a:t>
            </a:r>
          </a:p>
        </p:txBody>
      </p:sp>
      <p:sp>
        <p:nvSpPr>
          <p:cNvPr id="58371" name="Rectangle 3"/>
          <p:cNvSpPr>
            <a:spLocks noGrp="1" noChangeArrowheads="1"/>
          </p:cNvSpPr>
          <p:nvPr>
            <p:ph idx="1"/>
          </p:nvPr>
        </p:nvSpPr>
        <p:spPr/>
        <p:txBody>
          <a:bodyPr/>
          <a:lstStyle/>
          <a:p>
            <a:r>
              <a:rPr lang="en-US" altLang="zh-CN"/>
              <a:t>UNIX file-system interface (based on the </a:t>
            </a:r>
            <a:r>
              <a:rPr lang="en-US" altLang="zh-CN" b="1"/>
              <a:t>open, read, write</a:t>
            </a:r>
            <a:r>
              <a:rPr lang="en-US" altLang="zh-CN"/>
              <a:t>, and </a:t>
            </a:r>
            <a:r>
              <a:rPr lang="en-US" altLang="zh-CN" b="1"/>
              <a:t>close</a:t>
            </a:r>
            <a:r>
              <a:rPr lang="en-US" altLang="zh-CN"/>
              <a:t> calls, and </a:t>
            </a:r>
            <a:r>
              <a:rPr lang="en-US" altLang="zh-CN" b="1"/>
              <a:t>file descriptors</a:t>
            </a:r>
            <a:r>
              <a:rPr lang="en-US" altLang="zh-CN"/>
              <a:t>)</a:t>
            </a:r>
            <a:br>
              <a:rPr lang="en-US" altLang="zh-CN"/>
            </a:br>
            <a:endParaRPr lang="en-US" altLang="zh-CN"/>
          </a:p>
          <a:p>
            <a:r>
              <a:rPr lang="en-US" altLang="zh-CN" i="1"/>
              <a:t>Virtual File System</a:t>
            </a:r>
            <a:r>
              <a:rPr lang="en-US" altLang="zh-CN"/>
              <a:t> (VFS) layer – distinguishes local files from remote ones, and local files are further distinguished according to their file-system types</a:t>
            </a:r>
          </a:p>
          <a:p>
            <a:pPr lvl="1"/>
            <a:r>
              <a:rPr lang="en-US" altLang="zh-CN"/>
              <a:t>The VFS activates file-system-specific operations to handle local requests according to their file-system types </a:t>
            </a:r>
          </a:p>
          <a:p>
            <a:pPr lvl="1"/>
            <a:r>
              <a:rPr lang="en-US" altLang="zh-CN"/>
              <a:t>Calls the NFS protocol procedures for remote requests</a:t>
            </a:r>
            <a:br>
              <a:rPr lang="en-US" altLang="zh-CN"/>
            </a:br>
            <a:endParaRPr lang="en-US" altLang="zh-CN"/>
          </a:p>
          <a:p>
            <a:r>
              <a:rPr lang="en-US" altLang="zh-CN"/>
              <a:t>NFS service layer – bottom layer of the architecture</a:t>
            </a:r>
          </a:p>
          <a:p>
            <a:pPr lvl="1"/>
            <a:r>
              <a:rPr lang="en-US" altLang="zh-CN"/>
              <a:t>Implements the NFS protocol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Schematic View of NFS Architecture </a:t>
            </a:r>
            <a:endParaRPr lang="en-US" altLang="zh-CN" sz="2400"/>
          </a:p>
        </p:txBody>
      </p:sp>
      <p:sp>
        <p:nvSpPr>
          <p:cNvPr id="2" name="内容占位符 1"/>
          <p:cNvSpPr>
            <a:spLocks noGrp="1"/>
          </p:cNvSpPr>
          <p:nvPr>
            <p:ph idx="1"/>
          </p:nvPr>
        </p:nvSpPr>
        <p:spPr/>
        <p:txBody>
          <a:bodyPr/>
          <a:lstStyle/>
          <a:p>
            <a:endParaRPr lang="zh-CN" altLang="en-US"/>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104900"/>
            <a:ext cx="646906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latin typeface="楷体" pitchFamily="49" charset="-122"/>
                <a:ea typeface="楷体" pitchFamily="49" charset="-122"/>
              </a:rPr>
              <a:t>分层设计的文件系统</a:t>
            </a:r>
          </a:p>
        </p:txBody>
      </p:sp>
      <p:sp>
        <p:nvSpPr>
          <p:cNvPr id="2" name="内容占位符 1"/>
          <p:cNvSpPr>
            <a:spLocks noGrp="1"/>
          </p:cNvSpPr>
          <p:nvPr>
            <p:ph idx="1"/>
          </p:nvPr>
        </p:nvSpPr>
        <p:spPr/>
        <p:txBody>
          <a:bodyPr/>
          <a:lstStyle/>
          <a:p>
            <a:endParaRPr lang="zh-CN" altLang="en-US"/>
          </a:p>
        </p:txBody>
      </p:sp>
      <p:sp>
        <p:nvSpPr>
          <p:cNvPr id="282629" name="Rectangle 5"/>
          <p:cNvSpPr>
            <a:spLocks noGrp="1" noChangeArrowheads="1"/>
          </p:cNvSpPr>
          <p:nvPr>
            <p:ph type="body" sz="half" idx="4294967295"/>
          </p:nvPr>
        </p:nvSpPr>
        <p:spPr>
          <a:xfrm>
            <a:off x="4528457" y="1082675"/>
            <a:ext cx="7199086" cy="5440363"/>
          </a:xfrm>
        </p:spPr>
        <p:txBody>
          <a:bodyPr/>
          <a:lstStyle/>
          <a:p>
            <a:pPr>
              <a:lnSpc>
                <a:spcPct val="80000"/>
              </a:lnSpc>
            </a:pPr>
            <a:r>
              <a:rPr lang="en-US" altLang="zh-CN" sz="2000" b="1" dirty="0">
                <a:solidFill>
                  <a:srgbClr val="FF0000"/>
                </a:solidFill>
                <a:latin typeface="楷体" pitchFamily="49" charset="-122"/>
                <a:ea typeface="楷体" pitchFamily="49" charset="-122"/>
              </a:rPr>
              <a:t>Application Programs</a:t>
            </a:r>
            <a:r>
              <a:rPr lang="zh-CN" altLang="en-US" sz="2000" b="1" dirty="0">
                <a:solidFill>
                  <a:srgbClr val="FF0000"/>
                </a:solidFill>
                <a:latin typeface="楷体" pitchFamily="49" charset="-122"/>
                <a:ea typeface="楷体" pitchFamily="49" charset="-122"/>
              </a:rPr>
              <a:t>：</a:t>
            </a:r>
            <a:r>
              <a:rPr lang="en-US" altLang="zh-CN" sz="2000" dirty="0">
                <a:latin typeface="Arial" charset="0"/>
                <a:ea typeface="宋体" charset="-122"/>
                <a:cs typeface="Arial" charset="0"/>
              </a:rPr>
              <a:t>The code that's making a file request</a:t>
            </a:r>
            <a:endParaRPr lang="en-US" altLang="zh-CN" sz="2000" b="1" dirty="0">
              <a:solidFill>
                <a:srgbClr val="FF0000"/>
              </a:solidFill>
              <a:latin typeface="楷体" pitchFamily="49" charset="-122"/>
              <a:ea typeface="楷体" pitchFamily="49" charset="-122"/>
            </a:endParaRPr>
          </a:p>
          <a:p>
            <a:pPr>
              <a:lnSpc>
                <a:spcPct val="80000"/>
              </a:lnSpc>
            </a:pPr>
            <a:r>
              <a:rPr lang="zh-CN" altLang="en-US" sz="2000" b="1" dirty="0">
                <a:solidFill>
                  <a:srgbClr val="FF0000"/>
                </a:solidFill>
                <a:latin typeface="楷体" pitchFamily="49" charset="-122"/>
                <a:ea typeface="楷体" pitchFamily="49" charset="-122"/>
              </a:rPr>
              <a:t>逻辑文件系统</a:t>
            </a:r>
          </a:p>
          <a:p>
            <a:pPr lvl="1">
              <a:lnSpc>
                <a:spcPct val="80000"/>
              </a:lnSpc>
            </a:pPr>
            <a:r>
              <a:rPr lang="zh-CN" altLang="en-US" sz="2000" dirty="0">
                <a:latin typeface="楷体" pitchFamily="49" charset="-122"/>
                <a:ea typeface="楷体" pitchFamily="49" charset="-122"/>
              </a:rPr>
              <a:t>管理</a:t>
            </a:r>
            <a:r>
              <a:rPr lang="zh-CN" altLang="en-US" sz="2000" b="1" dirty="0">
                <a:latin typeface="楷体" pitchFamily="49" charset="-122"/>
                <a:ea typeface="楷体" pitchFamily="49" charset="-122"/>
              </a:rPr>
              <a:t>元数据</a:t>
            </a:r>
            <a:r>
              <a:rPr lang="zh-CN" altLang="en-US" sz="2000" dirty="0">
                <a:latin typeface="楷体" pitchFamily="49" charset="-122"/>
                <a:ea typeface="楷体" pitchFamily="49" charset="-122"/>
              </a:rPr>
              <a:t>：文件系统的所有结构数据，而不包括实际数据（或文件内容）</a:t>
            </a:r>
          </a:p>
          <a:p>
            <a:pPr lvl="1">
              <a:lnSpc>
                <a:spcPct val="80000"/>
              </a:lnSpc>
            </a:pPr>
            <a:r>
              <a:rPr lang="zh-CN" altLang="en-US" sz="2000" dirty="0">
                <a:latin typeface="楷体" pitchFamily="49" charset="-122"/>
                <a:ea typeface="楷体" pitchFamily="49" charset="-122"/>
              </a:rPr>
              <a:t>根据给定符号文件名来管理目录结构</a:t>
            </a:r>
          </a:p>
          <a:p>
            <a:pPr lvl="1">
              <a:lnSpc>
                <a:spcPct val="80000"/>
              </a:lnSpc>
            </a:pPr>
            <a:r>
              <a:rPr lang="zh-CN" altLang="en-US" sz="2000" dirty="0">
                <a:latin typeface="楷体" pitchFamily="49" charset="-122"/>
                <a:ea typeface="楷体" pitchFamily="49" charset="-122"/>
              </a:rPr>
              <a:t>逻辑文件系统通过</a:t>
            </a:r>
            <a:r>
              <a:rPr lang="zh-CN" altLang="en-US" sz="2000" b="1" dirty="0">
                <a:solidFill>
                  <a:schemeClr val="hlink"/>
                </a:solidFill>
                <a:latin typeface="楷体" pitchFamily="49" charset="-122"/>
                <a:ea typeface="楷体" pitchFamily="49" charset="-122"/>
              </a:rPr>
              <a:t>文件控制块</a:t>
            </a:r>
            <a:r>
              <a:rPr lang="en-US" altLang="zh-CN" sz="2000" b="1" dirty="0">
                <a:solidFill>
                  <a:schemeClr val="hlink"/>
                </a:solidFill>
                <a:latin typeface="楷体" pitchFamily="49" charset="-122"/>
                <a:ea typeface="楷体" pitchFamily="49" charset="-122"/>
              </a:rPr>
              <a:t>(FCB)</a:t>
            </a:r>
            <a:r>
              <a:rPr lang="zh-CN" altLang="en-US" sz="2000" dirty="0">
                <a:latin typeface="楷体" pitchFamily="49" charset="-122"/>
                <a:ea typeface="楷体" pitchFamily="49" charset="-122"/>
              </a:rPr>
              <a:t>来维护文件结构</a:t>
            </a:r>
          </a:p>
          <a:p>
            <a:pPr>
              <a:lnSpc>
                <a:spcPct val="80000"/>
              </a:lnSpc>
            </a:pPr>
            <a:r>
              <a:rPr lang="zh-CN" altLang="en-US" sz="2000" b="1" dirty="0">
                <a:solidFill>
                  <a:srgbClr val="FF0000"/>
                </a:solidFill>
                <a:latin typeface="楷体" pitchFamily="49" charset="-122"/>
                <a:ea typeface="楷体" pitchFamily="49" charset="-122"/>
              </a:rPr>
              <a:t>文件组织模块</a:t>
            </a:r>
          </a:p>
          <a:p>
            <a:pPr lvl="1">
              <a:lnSpc>
                <a:spcPct val="80000"/>
              </a:lnSpc>
            </a:pPr>
            <a:r>
              <a:rPr lang="zh-CN" altLang="en-US" sz="2000" dirty="0">
                <a:latin typeface="楷体" pitchFamily="49" charset="-122"/>
                <a:ea typeface="楷体" pitchFamily="49" charset="-122"/>
              </a:rPr>
              <a:t>知道文件及其逻辑块和物理块。</a:t>
            </a:r>
          </a:p>
          <a:p>
            <a:pPr lvl="1">
              <a:lnSpc>
                <a:spcPct val="80000"/>
              </a:lnSpc>
            </a:pPr>
            <a:r>
              <a:rPr lang="zh-CN" altLang="en-US" sz="2000" dirty="0">
                <a:latin typeface="楷体" pitchFamily="49" charset="-122"/>
                <a:ea typeface="楷体" pitchFamily="49" charset="-122"/>
              </a:rPr>
              <a:t>空闲空间管理器</a:t>
            </a:r>
          </a:p>
          <a:p>
            <a:pPr>
              <a:lnSpc>
                <a:spcPct val="80000"/>
              </a:lnSpc>
            </a:pPr>
            <a:r>
              <a:rPr lang="zh-CN" altLang="en-US" sz="2000" b="1" dirty="0">
                <a:solidFill>
                  <a:srgbClr val="FF0000"/>
                </a:solidFill>
                <a:latin typeface="楷体" pitchFamily="49" charset="-122"/>
                <a:ea typeface="楷体" pitchFamily="49" charset="-122"/>
              </a:rPr>
              <a:t>基本文件系统</a:t>
            </a:r>
          </a:p>
          <a:p>
            <a:pPr lvl="1">
              <a:lnSpc>
                <a:spcPct val="80000"/>
              </a:lnSpc>
            </a:pPr>
            <a:r>
              <a:rPr lang="zh-CN" altLang="en-US" sz="2000" dirty="0">
                <a:latin typeface="楷体" pitchFamily="49" charset="-122"/>
                <a:ea typeface="楷体" pitchFamily="49" charset="-122"/>
              </a:rPr>
              <a:t>向合适的设备驱动程序发送一般命令就可对磁盘上的物理块进行读写</a:t>
            </a:r>
          </a:p>
          <a:p>
            <a:pPr>
              <a:lnSpc>
                <a:spcPct val="80000"/>
              </a:lnSpc>
            </a:pPr>
            <a:r>
              <a:rPr lang="en-US" altLang="zh-CN" sz="2000" b="1" dirty="0">
                <a:solidFill>
                  <a:srgbClr val="FF0000"/>
                </a:solidFill>
                <a:latin typeface="楷体" pitchFamily="49" charset="-122"/>
                <a:ea typeface="楷体" pitchFamily="49" charset="-122"/>
              </a:rPr>
              <a:t>I/O</a:t>
            </a:r>
            <a:r>
              <a:rPr lang="zh-CN" altLang="en-US" sz="2000" b="1" dirty="0">
                <a:solidFill>
                  <a:srgbClr val="FF0000"/>
                </a:solidFill>
                <a:latin typeface="楷体" pitchFamily="49" charset="-122"/>
                <a:ea typeface="楷体" pitchFamily="49" charset="-122"/>
              </a:rPr>
              <a:t>控制</a:t>
            </a:r>
          </a:p>
          <a:p>
            <a:pPr lvl="1">
              <a:lnSpc>
                <a:spcPct val="80000"/>
              </a:lnSpc>
            </a:pPr>
            <a:r>
              <a:rPr lang="zh-CN" altLang="en-US" sz="2000" dirty="0">
                <a:latin typeface="楷体" pitchFamily="49" charset="-122"/>
                <a:ea typeface="楷体" pitchFamily="49" charset="-122"/>
              </a:rPr>
              <a:t>由</a:t>
            </a:r>
            <a:r>
              <a:rPr lang="zh-CN" altLang="en-US" sz="2000" b="1" dirty="0">
                <a:latin typeface="楷体" pitchFamily="49" charset="-122"/>
                <a:ea typeface="楷体" pitchFamily="49" charset="-122"/>
              </a:rPr>
              <a:t>设备驱动程序</a:t>
            </a:r>
            <a:r>
              <a:rPr lang="zh-CN" altLang="en-US" sz="2000" dirty="0">
                <a:latin typeface="楷体" pitchFamily="49" charset="-122"/>
                <a:ea typeface="楷体" pitchFamily="49" charset="-122"/>
              </a:rPr>
              <a:t>和</a:t>
            </a:r>
            <a:r>
              <a:rPr lang="zh-CN" altLang="en-US" sz="2000" b="1" dirty="0">
                <a:latin typeface="楷体" pitchFamily="49" charset="-122"/>
                <a:ea typeface="楷体" pitchFamily="49" charset="-122"/>
              </a:rPr>
              <a:t>中断处理程序</a:t>
            </a:r>
            <a:r>
              <a:rPr lang="zh-CN" altLang="en-US" sz="2000" dirty="0">
                <a:latin typeface="楷体" pitchFamily="49" charset="-122"/>
                <a:ea typeface="楷体" pitchFamily="49" charset="-122"/>
              </a:rPr>
              <a:t>组成，实现内存与磁盘之间的信息转移</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31671" t="1004" r="31880" b="1004"/>
          <a:stretch>
            <a:fillRect/>
          </a:stretch>
        </p:blipFill>
        <p:spPr bwMode="auto">
          <a:xfrm>
            <a:off x="1463494" y="1082675"/>
            <a:ext cx="2532063" cy="51038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81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NFS Path-Name Translation</a:t>
            </a:r>
          </a:p>
        </p:txBody>
      </p:sp>
      <p:sp>
        <p:nvSpPr>
          <p:cNvPr id="60419" name="Rectangle 3"/>
          <p:cNvSpPr>
            <a:spLocks noGrp="1" noChangeArrowheads="1"/>
          </p:cNvSpPr>
          <p:nvPr>
            <p:ph idx="1"/>
          </p:nvPr>
        </p:nvSpPr>
        <p:spPr/>
        <p:txBody>
          <a:bodyPr/>
          <a:lstStyle/>
          <a:p>
            <a:r>
              <a:rPr lang="en-US" altLang="zh-CN"/>
              <a:t>Performed by breaking the path into component names and performing a separate NFS lookup call for every pair of component name and directory vnode</a:t>
            </a:r>
            <a:br>
              <a:rPr lang="en-US" altLang="zh-CN"/>
            </a:br>
            <a:endParaRPr lang="en-US" altLang="zh-CN"/>
          </a:p>
          <a:p>
            <a:r>
              <a:rPr lang="en-US" altLang="zh-CN"/>
              <a:t>To make lookup faster, a directory name lookup cache on the client’s side holds the vnodes for remote directory names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NFS Remote Operations</a:t>
            </a:r>
          </a:p>
        </p:txBody>
      </p:sp>
      <p:sp>
        <p:nvSpPr>
          <p:cNvPr id="61443" name="Rectangle 3"/>
          <p:cNvSpPr>
            <a:spLocks noGrp="1" noChangeArrowheads="1"/>
          </p:cNvSpPr>
          <p:nvPr>
            <p:ph idx="1"/>
          </p:nvPr>
        </p:nvSpPr>
        <p:spPr/>
        <p:txBody>
          <a:bodyPr/>
          <a:lstStyle/>
          <a:p>
            <a:r>
              <a:rPr lang="en-US" altLang="zh-CN" sz="2000"/>
              <a:t>Nearly one-to-one correspondence between regular UNIX  system calls and the NFS protocol RPCs (except opening and closing files)</a:t>
            </a:r>
          </a:p>
          <a:p>
            <a:r>
              <a:rPr lang="en-US" altLang="zh-CN" sz="2000"/>
              <a:t>NFS adheres to the remote-service paradigm, but employs buffering and caching techniques for the sake of performance </a:t>
            </a:r>
          </a:p>
          <a:p>
            <a:r>
              <a:rPr lang="en-US" altLang="zh-CN" sz="2000"/>
              <a:t>File-blocks cache – when a file is opened, the kernel checks with the remote server whether to fetch or revalidate the cached attributes</a:t>
            </a:r>
          </a:p>
          <a:p>
            <a:pPr lvl="1"/>
            <a:r>
              <a:rPr lang="en-US" altLang="zh-CN" sz="1800"/>
              <a:t>Cached file blocks are used only if the corresponding cached attributes are up to date</a:t>
            </a:r>
          </a:p>
          <a:p>
            <a:r>
              <a:rPr lang="en-US" altLang="zh-CN" sz="2000"/>
              <a:t>File-attribute cache – the attribute cache is updated whenever new attributes arrive from the server</a:t>
            </a:r>
          </a:p>
          <a:p>
            <a:r>
              <a:rPr lang="en-US" altLang="zh-CN" sz="2000"/>
              <a:t>Clients do not free delayed-write blocks until the server confirms that the data have been written to disk</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solidFill>
                  <a:srgbClr val="FF0066"/>
                </a:solidFill>
                <a:ea typeface="宋体" charset="-122"/>
              </a:rPr>
              <a:t>*11.10 </a:t>
            </a:r>
            <a:r>
              <a:rPr lang="en-US" altLang="zh-CN">
                <a:solidFill>
                  <a:srgbClr val="FF0066"/>
                </a:solidFill>
              </a:rPr>
              <a:t>Example: WAFL File System</a:t>
            </a:r>
          </a:p>
        </p:txBody>
      </p:sp>
      <p:sp>
        <p:nvSpPr>
          <p:cNvPr id="62467" name="Rectangle 3"/>
          <p:cNvSpPr>
            <a:spLocks noGrp="1" noChangeArrowheads="1"/>
          </p:cNvSpPr>
          <p:nvPr>
            <p:ph idx="1"/>
          </p:nvPr>
        </p:nvSpPr>
        <p:spPr/>
        <p:txBody>
          <a:bodyPr/>
          <a:lstStyle/>
          <a:p>
            <a:r>
              <a:rPr lang="en-US" altLang="zh-CN"/>
              <a:t>Used on Network Appliance “Filers” – distributed file system appliances</a:t>
            </a:r>
          </a:p>
          <a:p>
            <a:r>
              <a:rPr lang="en-US" altLang="zh-CN"/>
              <a:t>“Write-anywhere file layout”</a:t>
            </a:r>
          </a:p>
          <a:p>
            <a:r>
              <a:rPr lang="en-US" altLang="zh-CN"/>
              <a:t>Serves up NFS, CIFS, http, ftp</a:t>
            </a:r>
          </a:p>
          <a:p>
            <a:r>
              <a:rPr lang="en-US" altLang="zh-CN"/>
              <a:t>Random I/O optimized, write optimized</a:t>
            </a:r>
          </a:p>
          <a:p>
            <a:pPr lvl="1"/>
            <a:r>
              <a:rPr lang="en-US" altLang="zh-CN"/>
              <a:t>NVRAM for write caching</a:t>
            </a:r>
          </a:p>
          <a:p>
            <a:r>
              <a:rPr lang="en-US" altLang="zh-CN"/>
              <a:t>Similar to Berkeley Fast File System, with extensive modifications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The WAFL File Layout</a:t>
            </a:r>
          </a:p>
        </p:txBody>
      </p:sp>
      <p:sp>
        <p:nvSpPr>
          <p:cNvPr id="2" name="内容占位符 1"/>
          <p:cNvSpPr>
            <a:spLocks noGrp="1"/>
          </p:cNvSpPr>
          <p:nvPr>
            <p:ph idx="1"/>
          </p:nvPr>
        </p:nvSpPr>
        <p:spPr/>
        <p:txBody>
          <a:bodyPr/>
          <a:lstStyle/>
          <a:p>
            <a:endParaRPr lang="zh-CN" altLang="en-US"/>
          </a:p>
        </p:txBody>
      </p:sp>
      <p:pic>
        <p:nvPicPr>
          <p:cNvPr id="634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1" y="1528764"/>
            <a:ext cx="6919913"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Snapshots in WAFL</a:t>
            </a:r>
          </a:p>
        </p:txBody>
      </p:sp>
      <p:sp>
        <p:nvSpPr>
          <p:cNvPr id="2" name="内容占位符 1"/>
          <p:cNvSpPr>
            <a:spLocks noGrp="1"/>
          </p:cNvSpPr>
          <p:nvPr>
            <p:ph idx="1"/>
          </p:nvPr>
        </p:nvSpPr>
        <p:spPr/>
        <p:txBody>
          <a:bodyPr/>
          <a:lstStyle/>
          <a:p>
            <a:endParaRPr lang="zh-CN" altLang="en-US"/>
          </a:p>
        </p:txBody>
      </p:sp>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414" y="1044575"/>
            <a:ext cx="37052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dirty="0"/>
              <a:t>课堂练习</a:t>
            </a:r>
            <a:endParaRPr lang="en-US" altLang="zh-CN" dirty="0"/>
          </a:p>
        </p:txBody>
      </p:sp>
      <p:pic>
        <p:nvPicPr>
          <p:cNvPr id="3" name="图片 2"/>
          <p:cNvPicPr>
            <a:picLocks noChangeAspect="1"/>
          </p:cNvPicPr>
          <p:nvPr/>
        </p:nvPicPr>
        <p:blipFill>
          <a:blip r:embed="rId3"/>
          <a:stretch>
            <a:fillRect/>
          </a:stretch>
        </p:blipFill>
        <p:spPr>
          <a:xfrm>
            <a:off x="2535243" y="1208974"/>
            <a:ext cx="6805979" cy="2526331"/>
          </a:xfrm>
          <a:prstGeom prst="rect">
            <a:avLst/>
          </a:prstGeom>
        </p:spPr>
      </p:pic>
    </p:spTree>
    <p:extLst>
      <p:ext uri="{BB962C8B-B14F-4D97-AF65-F5344CB8AC3E}">
        <p14:creationId xmlns:p14="http://schemas.microsoft.com/office/powerpoint/2010/main" val="3029943588"/>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p:txBody>
          <a:bodyPr/>
          <a:lstStyle/>
          <a:p>
            <a:pPr eaLnBrk="1" hangingPunct="1"/>
            <a:r>
              <a:rPr lang="en-US" altLang="zh-CN"/>
              <a:t>End of Chapter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52501" y="396009"/>
            <a:ext cx="8208433" cy="448733"/>
          </a:xfrm>
        </p:spPr>
        <p:txBody>
          <a:bodyPr/>
          <a:lstStyle/>
          <a:p>
            <a:r>
              <a:rPr lang="en-US" altLang="zh-CN" dirty="0">
                <a:solidFill>
                  <a:srgbClr val="00B050"/>
                </a:solidFill>
              </a:rPr>
              <a:t>File System </a:t>
            </a:r>
            <a:r>
              <a:rPr lang="en-US" altLang="zh-CN" dirty="0">
                <a:solidFill>
                  <a:srgbClr val="00B050"/>
                </a:solidFill>
                <a:ea typeface="宋体" charset="-122"/>
              </a:rPr>
              <a:t>Types</a:t>
            </a:r>
            <a:endParaRPr lang="zh-CN" altLang="en-US" sz="3733" dirty="0">
              <a:solidFill>
                <a:srgbClr val="00B050"/>
              </a:solidFill>
            </a:endParaRPr>
          </a:p>
        </p:txBody>
      </p:sp>
      <p:sp>
        <p:nvSpPr>
          <p:cNvPr id="8195" name="Rectangle 3"/>
          <p:cNvSpPr>
            <a:spLocks noGrp="1" noChangeArrowheads="1"/>
          </p:cNvSpPr>
          <p:nvPr>
            <p:ph idx="1"/>
          </p:nvPr>
        </p:nvSpPr>
        <p:spPr>
          <a:xfrm>
            <a:off x="778933" y="904394"/>
            <a:ext cx="9411085" cy="5655733"/>
          </a:xfrm>
        </p:spPr>
        <p:txBody>
          <a:bodyPr/>
          <a:lstStyle/>
          <a:p>
            <a:pPr marL="457189" indent="-457189" algn="l">
              <a:lnSpc>
                <a:spcPct val="80000"/>
              </a:lnSpc>
              <a:spcBef>
                <a:spcPct val="0"/>
              </a:spcBef>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FAT</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（MS-DOS文件系统） </a:t>
            </a:r>
          </a:p>
          <a:p>
            <a:pPr marL="457189" indent="-457189" algn="l">
              <a:lnSpc>
                <a:spcPct val="80000"/>
              </a:lnSpc>
              <a:spcBef>
                <a:spcPct val="0"/>
              </a:spcBef>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它是MS-DOS操作系统使用的文件系统，它也能由Windows98/NT、linux、SCO UNIX等操作系统访问。文件地址以FAT表结构存放，文件目录32B，文件名为8个基本名加上一个“.”和3个字符扩展名。</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FAT32</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（VFAT）(win98文件系统)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它是Windows98使用的扩展的DOS文件系统，它在MS-DOS文件系统基础上增加了对长文件名（最多到256）支持。</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NTFS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（NT文件系统）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它是Windows NT操作系统使用的文件系统，它具有很强的安全特性和文件系统恢复功能，可以处理巨大的存储媒体，支持多种文件系统。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S51K/S52K</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（AT&amp;T UNIX sysv）</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它是AT&amp;T UNIX S V 操作系统使用的文件系统。</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p>
          <a:p>
            <a:pPr marL="457189" indent="-457189" algn="l">
              <a:lnSpc>
                <a:spcPct val="80000"/>
              </a:lnSpc>
              <a:buFont typeface="Monotype Sorts" pitchFamily="4" charset="2"/>
              <a:buChar char="n"/>
            </a:pPr>
            <a:r>
              <a:rPr lang="en-US" altLang="zh-CN"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EXT</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
            </a:r>
            <a:r>
              <a:rPr lang="en-US" altLang="zh-CN" sz="2400" b="1" dirty="0" err="1">
                <a:latin typeface="楷体" panose="02010609060101010101" pitchFamily="49" charset="-122"/>
                <a:ea typeface="楷体" panose="02010609060101010101" pitchFamily="49" charset="-122"/>
                <a:sym typeface="Times New Roman" panose="02020603050405020304" pitchFamily="18" charset="0"/>
              </a:rPr>
              <a:t>Minix</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文件系统)</a:t>
            </a:r>
          </a:p>
        </p:txBody>
      </p:sp>
    </p:spTree>
    <p:extLst>
      <p:ext uri="{BB962C8B-B14F-4D97-AF65-F5344CB8AC3E}">
        <p14:creationId xmlns:p14="http://schemas.microsoft.com/office/powerpoint/2010/main" val="254731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609600" y="279400"/>
            <a:ext cx="8587317" cy="575733"/>
          </a:xfrm>
        </p:spPr>
        <p:txBody>
          <a:bodyPr/>
          <a:lstStyle/>
          <a:p>
            <a:r>
              <a:rPr lang="en-US" altLang="zh-CN" dirty="0">
                <a:solidFill>
                  <a:srgbClr val="00B050"/>
                </a:solidFill>
              </a:rPr>
              <a:t>File System </a:t>
            </a:r>
            <a:r>
              <a:rPr lang="en-US" altLang="zh-CN" dirty="0">
                <a:solidFill>
                  <a:srgbClr val="00B050"/>
                </a:solidFill>
                <a:ea typeface="宋体" charset="-122"/>
              </a:rPr>
              <a:t>Types</a:t>
            </a:r>
            <a:endParaRPr lang="zh-CN" altLang="en-US" sz="3733" dirty="0">
              <a:solidFill>
                <a:srgbClr val="00B050"/>
              </a:solidFill>
            </a:endParaRPr>
          </a:p>
        </p:txBody>
      </p:sp>
      <p:sp>
        <p:nvSpPr>
          <p:cNvPr id="10243" name="Rectangle 3"/>
          <p:cNvSpPr>
            <a:spLocks noGrp="1" noChangeArrowheads="1"/>
          </p:cNvSpPr>
          <p:nvPr>
            <p:ph idx="1"/>
          </p:nvPr>
        </p:nvSpPr>
        <p:spPr>
          <a:xfrm>
            <a:off x="304800" y="948268"/>
            <a:ext cx="10804308" cy="5820833"/>
          </a:xfrm>
        </p:spPr>
        <p:txBody>
          <a:bodyPr/>
          <a:lstStyle/>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ext2、ext3、ext4</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（linux文件系统）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它是Linux操作系统使用的文件系统，它是对Min</a:t>
            </a:r>
            <a:r>
              <a:rPr lang="en-US" altLang="zh-CN" sz="2133" b="1" dirty="0" err="1">
                <a:latin typeface="楷体" panose="02010609060101010101" pitchFamily="49" charset="-122"/>
                <a:ea typeface="楷体" panose="02010609060101010101" pitchFamily="49" charset="-122"/>
                <a:sym typeface="Times New Roman" panose="02020603050405020304" pitchFamily="18" charset="0"/>
              </a:rPr>
              <a:t>i</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x操作系统中使用的文件系统扩展（ext）的扩展。它支持256字符的文件名，最大可支持到4TB的文件系统大小。</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HPFS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（OS/2高性能文件系统 ）</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它是OS/2操作系统使用的文件系统。</a:t>
            </a:r>
          </a:p>
          <a:p>
            <a:pPr marL="457189" indent="-457189" algn="l">
              <a:lnSpc>
                <a:spcPct val="80000"/>
              </a:lnSpc>
              <a:buFont typeface="Monotype Sorts" pitchFamily="4" charset="2"/>
              <a:buChar char="n"/>
            </a:pPr>
            <a:r>
              <a:rPr lang="zh-CN" altLang="en-US" sz="2400" b="1" dirty="0">
                <a:solidFill>
                  <a:srgbClr val="FF0000"/>
                </a:solidFill>
                <a:latin typeface="楷体" panose="02010609060101010101" pitchFamily="49" charset="-122"/>
                <a:ea typeface="楷体" panose="02010609060101010101" pitchFamily="49" charset="-122"/>
                <a:sym typeface="Times New Roman" panose="02020603050405020304" pitchFamily="18" charset="0"/>
              </a:rPr>
              <a:t>UFS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(UNIX文件系统)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iso9660 </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
            </a: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CD-ROM</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它是符合ISO9660标准的支持CD-ROM的文件系统，它有High sierra CD-ROM和Rock Ridge CD-ROM二种类型。</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proc</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（linux虚拟文件系统）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NFS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(网络文件系统)</a:t>
            </a:r>
          </a:p>
          <a:p>
            <a:pPr marL="457189" indent="-457189" algn="l">
              <a:lnSpc>
                <a:spcPct val="80000"/>
              </a:lnSpc>
              <a:buFont typeface="Monotype Sorts" pitchFamily="4" charset="2"/>
              <a:buChar char="n"/>
            </a:pPr>
            <a:r>
              <a:rPr lang="zh-CN" altLang="en-US" sz="2400" b="1" dirty="0">
                <a:solidFill>
                  <a:srgbClr val="FF0000"/>
                </a:solidFill>
                <a:latin typeface="楷体" panose="02010609060101010101" pitchFamily="49" charset="-122"/>
                <a:ea typeface="楷体" panose="02010609060101010101" pitchFamily="49" charset="-122"/>
                <a:sym typeface="Times New Roman" panose="02020603050405020304" pitchFamily="18" charset="0"/>
              </a:rPr>
              <a:t>VFS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(linux虚拟文件系统)</a:t>
            </a:r>
          </a:p>
          <a:p>
            <a:pPr marL="990575" lvl="1" indent="-380990" algn="l">
              <a:lnSpc>
                <a:spcPct val="80000"/>
              </a:lnSpc>
            </a:pPr>
            <a:r>
              <a:rPr lang="zh-CN" altLang="en-US" sz="2133" b="1" dirty="0">
                <a:latin typeface="楷体" panose="02010609060101010101" pitchFamily="49" charset="-122"/>
                <a:ea typeface="楷体" panose="02010609060101010101" pitchFamily="49" charset="-122"/>
                <a:sym typeface="Times New Roman" panose="02020603050405020304" pitchFamily="18" charset="0"/>
              </a:rPr>
              <a:t>VFS是物理系统与服务之间的一个接口，它屏蔽各类文件系统的差异，给用户和程序提供一个统一的接口</a:t>
            </a:r>
            <a:endParaRPr lang="zh-CN" altLang="en-US" sz="1867" b="1" dirty="0">
              <a:latin typeface="楷体" panose="02010609060101010101" pitchFamily="49" charset="-122"/>
              <a:ea typeface="楷体" panose="02010609060101010101" pitchFamily="49" charset="-122"/>
              <a:sym typeface="Times New Roman" panose="02020603050405020304" pitchFamily="18" charset="0"/>
            </a:endParaRPr>
          </a:p>
        </p:txBody>
      </p:sp>
    </p:spTree>
    <p:extLst>
      <p:ext uri="{BB962C8B-B14F-4D97-AF65-F5344CB8AC3E}">
        <p14:creationId xmlns:p14="http://schemas.microsoft.com/office/powerpoint/2010/main" val="3156887460"/>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95823</TotalTime>
  <Words>7310</Words>
  <Application>Microsoft Office PowerPoint</Application>
  <PresentationFormat>宽屏</PresentationFormat>
  <Paragraphs>653</Paragraphs>
  <Slides>76</Slides>
  <Notes>64</Notes>
  <HiddenSlides>1</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1" baseType="lpstr">
      <vt:lpstr>Monotype Sorts</vt:lpstr>
      <vt:lpstr>楷体</vt:lpstr>
      <vt:lpstr>楷体_GB2312</vt:lpstr>
      <vt:lpstr>宋体</vt:lpstr>
      <vt:lpstr>Arial</vt:lpstr>
      <vt:lpstr>Courier New</vt:lpstr>
      <vt:lpstr>Garamond</vt:lpstr>
      <vt:lpstr>Helvetica</vt:lpstr>
      <vt:lpstr>Times New Roman</vt:lpstr>
      <vt:lpstr>Verdana</vt:lpstr>
      <vt:lpstr>Webdings</vt:lpstr>
      <vt:lpstr>Wingdings</vt:lpstr>
      <vt:lpstr>os-8</vt:lpstr>
      <vt:lpstr>VISIO</vt:lpstr>
      <vt:lpstr>Document</vt:lpstr>
      <vt:lpstr>Chapter 11:  File System Implementation</vt:lpstr>
      <vt:lpstr>File System Implementation</vt:lpstr>
      <vt:lpstr>Objectives</vt:lpstr>
      <vt:lpstr>11.1 File-System(organized) Structure</vt:lpstr>
      <vt:lpstr>File-System(organized) Structure</vt:lpstr>
      <vt:lpstr>Layered File System</vt:lpstr>
      <vt:lpstr>分层设计的文件系统</vt:lpstr>
      <vt:lpstr>File System Types</vt:lpstr>
      <vt:lpstr>File System Types</vt:lpstr>
      <vt:lpstr>File System Types</vt:lpstr>
      <vt:lpstr>11.2 File-System Implementation</vt:lpstr>
      <vt:lpstr> File-System Implementation</vt:lpstr>
      <vt:lpstr>A Typical File Control Block</vt:lpstr>
      <vt:lpstr>In-Memory File System Structures</vt:lpstr>
      <vt:lpstr>In-Memory File System Structures</vt:lpstr>
      <vt:lpstr>Virtual File Systems</vt:lpstr>
      <vt:lpstr>Schematic View of Virtual File System</vt:lpstr>
      <vt:lpstr>11.3 Directory Implementation</vt:lpstr>
      <vt:lpstr>Directory Implementation</vt:lpstr>
      <vt:lpstr> Directory Implementation</vt:lpstr>
      <vt:lpstr>11.4 Allocation Methods，文件物理结构</vt:lpstr>
      <vt:lpstr>Allocation Methods，文件物理结构</vt:lpstr>
      <vt:lpstr>Contiguous Allocation</vt:lpstr>
      <vt:lpstr>Contiguous Allocation of Disk Space</vt:lpstr>
      <vt:lpstr>Contiguous Allocation</vt:lpstr>
      <vt:lpstr>Contiguous Allocation of Disk Space</vt:lpstr>
      <vt:lpstr>Extent-Based Systems （基于扩展的连续分配系统）</vt:lpstr>
      <vt:lpstr>Extent-Based Systems</vt:lpstr>
      <vt:lpstr>Linked Allocation</vt:lpstr>
      <vt:lpstr>Linked Allocation (Cont.)</vt:lpstr>
      <vt:lpstr>Linked Allocation</vt:lpstr>
      <vt:lpstr>链接分配的变种——FAT文件系统</vt:lpstr>
      <vt:lpstr>File-Allocation Table</vt:lpstr>
      <vt:lpstr>FAT32磁盘的结构</vt:lpstr>
      <vt:lpstr>FAT32目录项结构</vt:lpstr>
      <vt:lpstr> FAT32目录结构</vt:lpstr>
      <vt:lpstr>  File System (NTFS)</vt:lpstr>
      <vt:lpstr>  File System (NTFS)</vt:lpstr>
      <vt:lpstr>Indexed Allocation</vt:lpstr>
      <vt:lpstr>Example of Indexed Allocation</vt:lpstr>
      <vt:lpstr>Indexed Allocation (Cont.)</vt:lpstr>
      <vt:lpstr>Indexed Allocation – Mapping (Cont.)</vt:lpstr>
      <vt:lpstr>Indexed Allocation – Mapping (Cont.)</vt:lpstr>
      <vt:lpstr>Indexed Allocation – Mapping (Cont.)</vt:lpstr>
      <vt:lpstr>PowerPoint 演示文稿</vt:lpstr>
      <vt:lpstr>课堂练习</vt:lpstr>
      <vt:lpstr>11.5 Free-Space Management</vt:lpstr>
      <vt:lpstr> Free-Space Management</vt:lpstr>
      <vt:lpstr>Free-Space Management (Cont.)</vt:lpstr>
      <vt:lpstr>Free-Space Management (Cont.)</vt:lpstr>
      <vt:lpstr>Linked Free Space List on Disk</vt:lpstr>
      <vt:lpstr>11.6 Efficiency and Performance</vt:lpstr>
      <vt:lpstr> Efficiency and Performance</vt:lpstr>
      <vt:lpstr>Page Cache</vt:lpstr>
      <vt:lpstr>I/O Without a Unified Buffer Cache</vt:lpstr>
      <vt:lpstr>Unified Buffer Cache</vt:lpstr>
      <vt:lpstr>I/O Using a Unified Buffer Cache</vt:lpstr>
      <vt:lpstr>11.7 Recovery</vt:lpstr>
      <vt:lpstr> Recovery</vt:lpstr>
      <vt:lpstr>Log Structured File Systems</vt:lpstr>
      <vt:lpstr>The Sun Network File System (NFS)</vt:lpstr>
      <vt:lpstr>NFS (Cont.)</vt:lpstr>
      <vt:lpstr>NFS (Cont.)</vt:lpstr>
      <vt:lpstr>Three Independent File Systems</vt:lpstr>
      <vt:lpstr>Mounting in NFS </vt:lpstr>
      <vt:lpstr>NFS Mount Protocol</vt:lpstr>
      <vt:lpstr>NFS Protocol</vt:lpstr>
      <vt:lpstr>Three Major Layers of NFS Architecture </vt:lpstr>
      <vt:lpstr>Schematic View of NFS Architecture </vt:lpstr>
      <vt:lpstr>NFS Path-Name Translation</vt:lpstr>
      <vt:lpstr>NFS Remote Operations</vt:lpstr>
      <vt:lpstr>*11.10 Example: WAFL File System</vt:lpstr>
      <vt:lpstr>The WAFL File Layout</vt:lpstr>
      <vt:lpstr>Snapshots in WAFL</vt:lpstr>
      <vt:lpstr>课堂练习</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xtommy</cp:lastModifiedBy>
  <cp:revision>207</cp:revision>
  <dcterms:created xsi:type="dcterms:W3CDTF">2008-08-25T21:17:06Z</dcterms:created>
  <dcterms:modified xsi:type="dcterms:W3CDTF">2023-12-14T14:31:14Z</dcterms:modified>
</cp:coreProperties>
</file>